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61" r:id="rId3"/>
    <p:sldId id="262" r:id="rId4"/>
    <p:sldId id="280" r:id="rId5"/>
    <p:sldId id="257" r:id="rId6"/>
    <p:sldId id="258" r:id="rId7"/>
    <p:sldId id="282" r:id="rId8"/>
    <p:sldId id="283" r:id="rId9"/>
    <p:sldId id="296" r:id="rId10"/>
    <p:sldId id="264" r:id="rId11"/>
    <p:sldId id="284" r:id="rId12"/>
    <p:sldId id="285" r:id="rId13"/>
    <p:sldId id="265" r:id="rId14"/>
    <p:sldId id="263" r:id="rId15"/>
    <p:sldId id="291" r:id="rId16"/>
    <p:sldId id="268" r:id="rId17"/>
    <p:sldId id="279" r:id="rId18"/>
    <p:sldId id="272" r:id="rId19"/>
    <p:sldId id="275" r:id="rId20"/>
    <p:sldId id="277" r:id="rId21"/>
    <p:sldId id="278" r:id="rId22"/>
    <p:sldId id="286" r:id="rId23"/>
    <p:sldId id="295" r:id="rId24"/>
    <p:sldId id="266" r:id="rId25"/>
    <p:sldId id="288" r:id="rId26"/>
    <p:sldId id="289" r:id="rId27"/>
    <p:sldId id="290" r:id="rId28"/>
    <p:sldId id="287" r:id="rId29"/>
    <p:sldId id="271" r:id="rId30"/>
    <p:sldId id="269" r:id="rId31"/>
    <p:sldId id="273" r:id="rId32"/>
    <p:sldId id="274" r:id="rId33"/>
    <p:sldId id="267" r:id="rId34"/>
    <p:sldId id="292" r:id="rId35"/>
    <p:sldId id="276" r:id="rId36"/>
    <p:sldId id="293" r:id="rId37"/>
    <p:sldId id="294" r:id="rId3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14"/>
    <p:restoredTop sz="94676"/>
  </p:normalViewPr>
  <p:slideViewPr>
    <p:cSldViewPr snapToGrid="0" snapToObjects="1">
      <p:cViewPr varScale="1">
        <p:scale>
          <a:sx n="94" d="100"/>
          <a:sy n="94" d="100"/>
        </p:scale>
        <p:origin x="824" y="184"/>
      </p:cViewPr>
      <p:guideLst/>
    </p:cSldViewPr>
  </p:slideViewPr>
  <p:notesTextViewPr>
    <p:cViewPr>
      <p:scale>
        <a:sx n="1" d="1"/>
        <a:sy n="1" d="1"/>
      </p:scale>
      <p:origin x="0" y="0"/>
    </p:cViewPr>
  </p:notesTextViewPr>
  <p:sorterViewPr>
    <p:cViewPr>
      <p:scale>
        <a:sx n="80" d="100"/>
        <a:sy n="80"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9479E2-E8F4-C74C-83A8-8D2CDA1ACBBF}"/>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13379CC8-D799-E247-A29C-E84AFD5884C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BFDFAE3D-977F-1140-8616-9445F658E7F0}"/>
              </a:ext>
            </a:extLst>
          </p:cNvPr>
          <p:cNvSpPr>
            <a:spLocks noGrp="1"/>
          </p:cNvSpPr>
          <p:nvPr>
            <p:ph type="dt" sz="half" idx="10"/>
          </p:nvPr>
        </p:nvSpPr>
        <p:spPr/>
        <p:txBody>
          <a:bodyPr/>
          <a:lstStyle/>
          <a:p>
            <a:fld id="{0B8A8012-9626-A243-9338-5F53673BB90C}" type="datetimeFigureOut">
              <a:rPr lang="en-US" smtClean="0"/>
              <a:t>8/3/20</a:t>
            </a:fld>
            <a:endParaRPr lang="en-US"/>
          </a:p>
        </p:txBody>
      </p:sp>
      <p:sp>
        <p:nvSpPr>
          <p:cNvPr id="5" name="Footer Placeholder 4">
            <a:extLst>
              <a:ext uri="{FF2B5EF4-FFF2-40B4-BE49-F238E27FC236}">
                <a16:creationId xmlns:a16="http://schemas.microsoft.com/office/drawing/2014/main" id="{39365F9D-D091-2741-AF1D-EF852D01036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FD67DDC-8CFC-AB4F-9C28-281DF0EEF4B7}"/>
              </a:ext>
            </a:extLst>
          </p:cNvPr>
          <p:cNvSpPr>
            <a:spLocks noGrp="1"/>
          </p:cNvSpPr>
          <p:nvPr>
            <p:ph type="sldNum" sz="quarter" idx="12"/>
          </p:nvPr>
        </p:nvSpPr>
        <p:spPr/>
        <p:txBody>
          <a:bodyPr/>
          <a:lstStyle/>
          <a:p>
            <a:fld id="{C9211613-F5F6-4A44-9F69-D66D721AB3B0}" type="slidenum">
              <a:rPr lang="en-US" smtClean="0"/>
              <a:t>‹#›</a:t>
            </a:fld>
            <a:endParaRPr lang="en-US"/>
          </a:p>
        </p:txBody>
      </p:sp>
    </p:spTree>
    <p:extLst>
      <p:ext uri="{BB962C8B-B14F-4D97-AF65-F5344CB8AC3E}">
        <p14:creationId xmlns:p14="http://schemas.microsoft.com/office/powerpoint/2010/main" val="10699710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6780E7-97BD-CA4A-B6C4-A21921614374}"/>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6EF73D7F-F47C-2A4E-97FF-8379FBC3FE88}"/>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9831536-21C2-C84B-8B6D-1E33FF2B15BE}"/>
              </a:ext>
            </a:extLst>
          </p:cNvPr>
          <p:cNvSpPr>
            <a:spLocks noGrp="1"/>
          </p:cNvSpPr>
          <p:nvPr>
            <p:ph type="dt" sz="half" idx="10"/>
          </p:nvPr>
        </p:nvSpPr>
        <p:spPr/>
        <p:txBody>
          <a:bodyPr/>
          <a:lstStyle/>
          <a:p>
            <a:fld id="{0B8A8012-9626-A243-9338-5F53673BB90C}" type="datetimeFigureOut">
              <a:rPr lang="en-US" smtClean="0"/>
              <a:t>8/3/20</a:t>
            </a:fld>
            <a:endParaRPr lang="en-US"/>
          </a:p>
        </p:txBody>
      </p:sp>
      <p:sp>
        <p:nvSpPr>
          <p:cNvPr id="5" name="Footer Placeholder 4">
            <a:extLst>
              <a:ext uri="{FF2B5EF4-FFF2-40B4-BE49-F238E27FC236}">
                <a16:creationId xmlns:a16="http://schemas.microsoft.com/office/drawing/2014/main" id="{B2146480-3BFB-E848-A21A-D5D79AFDFFF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A4CF3BA-C170-FF4D-ACB4-50646D783379}"/>
              </a:ext>
            </a:extLst>
          </p:cNvPr>
          <p:cNvSpPr>
            <a:spLocks noGrp="1"/>
          </p:cNvSpPr>
          <p:nvPr>
            <p:ph type="sldNum" sz="quarter" idx="12"/>
          </p:nvPr>
        </p:nvSpPr>
        <p:spPr/>
        <p:txBody>
          <a:bodyPr/>
          <a:lstStyle/>
          <a:p>
            <a:fld id="{C9211613-F5F6-4A44-9F69-D66D721AB3B0}" type="slidenum">
              <a:rPr lang="en-US" smtClean="0"/>
              <a:t>‹#›</a:t>
            </a:fld>
            <a:endParaRPr lang="en-US"/>
          </a:p>
        </p:txBody>
      </p:sp>
    </p:spTree>
    <p:extLst>
      <p:ext uri="{BB962C8B-B14F-4D97-AF65-F5344CB8AC3E}">
        <p14:creationId xmlns:p14="http://schemas.microsoft.com/office/powerpoint/2010/main" val="250114952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0478F015-9F3F-D145-AB63-BD1CB7665E26}"/>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92FD2599-6203-E74D-A4F8-95EC0336B529}"/>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0FB7AAC-6164-D140-A59A-0DC35E21FD7F}"/>
              </a:ext>
            </a:extLst>
          </p:cNvPr>
          <p:cNvSpPr>
            <a:spLocks noGrp="1"/>
          </p:cNvSpPr>
          <p:nvPr>
            <p:ph type="dt" sz="half" idx="10"/>
          </p:nvPr>
        </p:nvSpPr>
        <p:spPr/>
        <p:txBody>
          <a:bodyPr/>
          <a:lstStyle/>
          <a:p>
            <a:fld id="{0B8A8012-9626-A243-9338-5F53673BB90C}" type="datetimeFigureOut">
              <a:rPr lang="en-US" smtClean="0"/>
              <a:t>8/3/20</a:t>
            </a:fld>
            <a:endParaRPr lang="en-US"/>
          </a:p>
        </p:txBody>
      </p:sp>
      <p:sp>
        <p:nvSpPr>
          <p:cNvPr id="5" name="Footer Placeholder 4">
            <a:extLst>
              <a:ext uri="{FF2B5EF4-FFF2-40B4-BE49-F238E27FC236}">
                <a16:creationId xmlns:a16="http://schemas.microsoft.com/office/drawing/2014/main" id="{AD6E81AE-B236-B448-9EF4-0475C55AE54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D904372-C948-9546-84E2-4DECCE6880A9}"/>
              </a:ext>
            </a:extLst>
          </p:cNvPr>
          <p:cNvSpPr>
            <a:spLocks noGrp="1"/>
          </p:cNvSpPr>
          <p:nvPr>
            <p:ph type="sldNum" sz="quarter" idx="12"/>
          </p:nvPr>
        </p:nvSpPr>
        <p:spPr/>
        <p:txBody>
          <a:bodyPr/>
          <a:lstStyle/>
          <a:p>
            <a:fld id="{C9211613-F5F6-4A44-9F69-D66D721AB3B0}" type="slidenum">
              <a:rPr lang="en-US" smtClean="0"/>
              <a:t>‹#›</a:t>
            </a:fld>
            <a:endParaRPr lang="en-US"/>
          </a:p>
        </p:txBody>
      </p:sp>
    </p:spTree>
    <p:extLst>
      <p:ext uri="{BB962C8B-B14F-4D97-AF65-F5344CB8AC3E}">
        <p14:creationId xmlns:p14="http://schemas.microsoft.com/office/powerpoint/2010/main" val="42660714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8AEF6F-D83F-0641-8FE3-012DF7A4B85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22D11E6E-3DBB-9440-9097-B50611F207E2}"/>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8FE33C4-947F-7B44-8A1E-9746CD8A0CFF}"/>
              </a:ext>
            </a:extLst>
          </p:cNvPr>
          <p:cNvSpPr>
            <a:spLocks noGrp="1"/>
          </p:cNvSpPr>
          <p:nvPr>
            <p:ph type="dt" sz="half" idx="10"/>
          </p:nvPr>
        </p:nvSpPr>
        <p:spPr/>
        <p:txBody>
          <a:bodyPr/>
          <a:lstStyle/>
          <a:p>
            <a:fld id="{0B8A8012-9626-A243-9338-5F53673BB90C}" type="datetimeFigureOut">
              <a:rPr lang="en-US" smtClean="0"/>
              <a:t>8/3/20</a:t>
            </a:fld>
            <a:endParaRPr lang="en-US"/>
          </a:p>
        </p:txBody>
      </p:sp>
      <p:sp>
        <p:nvSpPr>
          <p:cNvPr id="5" name="Footer Placeholder 4">
            <a:extLst>
              <a:ext uri="{FF2B5EF4-FFF2-40B4-BE49-F238E27FC236}">
                <a16:creationId xmlns:a16="http://schemas.microsoft.com/office/drawing/2014/main" id="{B9692DC8-293A-4147-89D6-A1378FD8F40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F5C8E87-A831-B34A-8D6C-1B42DFA1C066}"/>
              </a:ext>
            </a:extLst>
          </p:cNvPr>
          <p:cNvSpPr>
            <a:spLocks noGrp="1"/>
          </p:cNvSpPr>
          <p:nvPr>
            <p:ph type="sldNum" sz="quarter" idx="12"/>
          </p:nvPr>
        </p:nvSpPr>
        <p:spPr/>
        <p:txBody>
          <a:bodyPr/>
          <a:lstStyle/>
          <a:p>
            <a:fld id="{C9211613-F5F6-4A44-9F69-D66D721AB3B0}" type="slidenum">
              <a:rPr lang="en-US" smtClean="0"/>
              <a:t>‹#›</a:t>
            </a:fld>
            <a:endParaRPr lang="en-US"/>
          </a:p>
        </p:txBody>
      </p:sp>
    </p:spTree>
    <p:extLst>
      <p:ext uri="{BB962C8B-B14F-4D97-AF65-F5344CB8AC3E}">
        <p14:creationId xmlns:p14="http://schemas.microsoft.com/office/powerpoint/2010/main" val="8760766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8587F9-FA63-F541-94C1-DFEE1621D776}"/>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6CCF8C7B-C5EF-1841-9341-1923BC1CB83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1336CC35-0054-8540-B4B4-875C0D583708}"/>
              </a:ext>
            </a:extLst>
          </p:cNvPr>
          <p:cNvSpPr>
            <a:spLocks noGrp="1"/>
          </p:cNvSpPr>
          <p:nvPr>
            <p:ph type="dt" sz="half" idx="10"/>
          </p:nvPr>
        </p:nvSpPr>
        <p:spPr/>
        <p:txBody>
          <a:bodyPr/>
          <a:lstStyle/>
          <a:p>
            <a:fld id="{0B8A8012-9626-A243-9338-5F53673BB90C}" type="datetimeFigureOut">
              <a:rPr lang="en-US" smtClean="0"/>
              <a:t>8/3/20</a:t>
            </a:fld>
            <a:endParaRPr lang="en-US"/>
          </a:p>
        </p:txBody>
      </p:sp>
      <p:sp>
        <p:nvSpPr>
          <p:cNvPr id="5" name="Footer Placeholder 4">
            <a:extLst>
              <a:ext uri="{FF2B5EF4-FFF2-40B4-BE49-F238E27FC236}">
                <a16:creationId xmlns:a16="http://schemas.microsoft.com/office/drawing/2014/main" id="{33791816-13B2-484E-9E75-F7A4323FA5A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5F046DB-8996-F04B-94AE-73DABFD9EF51}"/>
              </a:ext>
            </a:extLst>
          </p:cNvPr>
          <p:cNvSpPr>
            <a:spLocks noGrp="1"/>
          </p:cNvSpPr>
          <p:nvPr>
            <p:ph type="sldNum" sz="quarter" idx="12"/>
          </p:nvPr>
        </p:nvSpPr>
        <p:spPr/>
        <p:txBody>
          <a:bodyPr/>
          <a:lstStyle/>
          <a:p>
            <a:fld id="{C9211613-F5F6-4A44-9F69-D66D721AB3B0}" type="slidenum">
              <a:rPr lang="en-US" smtClean="0"/>
              <a:t>‹#›</a:t>
            </a:fld>
            <a:endParaRPr lang="en-US"/>
          </a:p>
        </p:txBody>
      </p:sp>
    </p:spTree>
    <p:extLst>
      <p:ext uri="{BB962C8B-B14F-4D97-AF65-F5344CB8AC3E}">
        <p14:creationId xmlns:p14="http://schemas.microsoft.com/office/powerpoint/2010/main" val="3712513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15CE97-C881-5F41-8CE8-502AD778089B}"/>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55EC63C-7CE5-194F-A4A0-0B2E6812773D}"/>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281E692C-4621-1D42-A248-9F8DBC8AA39A}"/>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32DA0401-B4C5-1442-8203-998CFE7D4318}"/>
              </a:ext>
            </a:extLst>
          </p:cNvPr>
          <p:cNvSpPr>
            <a:spLocks noGrp="1"/>
          </p:cNvSpPr>
          <p:nvPr>
            <p:ph type="dt" sz="half" idx="10"/>
          </p:nvPr>
        </p:nvSpPr>
        <p:spPr/>
        <p:txBody>
          <a:bodyPr/>
          <a:lstStyle/>
          <a:p>
            <a:fld id="{0B8A8012-9626-A243-9338-5F53673BB90C}" type="datetimeFigureOut">
              <a:rPr lang="en-US" smtClean="0"/>
              <a:t>8/3/20</a:t>
            </a:fld>
            <a:endParaRPr lang="en-US"/>
          </a:p>
        </p:txBody>
      </p:sp>
      <p:sp>
        <p:nvSpPr>
          <p:cNvPr id="6" name="Footer Placeholder 5">
            <a:extLst>
              <a:ext uri="{FF2B5EF4-FFF2-40B4-BE49-F238E27FC236}">
                <a16:creationId xmlns:a16="http://schemas.microsoft.com/office/drawing/2014/main" id="{56CBC033-CD58-A441-8C59-5B626646D07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2F43A77-1F29-E64F-B380-69655730328B}"/>
              </a:ext>
            </a:extLst>
          </p:cNvPr>
          <p:cNvSpPr>
            <a:spLocks noGrp="1"/>
          </p:cNvSpPr>
          <p:nvPr>
            <p:ph type="sldNum" sz="quarter" idx="12"/>
          </p:nvPr>
        </p:nvSpPr>
        <p:spPr/>
        <p:txBody>
          <a:bodyPr/>
          <a:lstStyle/>
          <a:p>
            <a:fld id="{C9211613-F5F6-4A44-9F69-D66D721AB3B0}" type="slidenum">
              <a:rPr lang="en-US" smtClean="0"/>
              <a:t>‹#›</a:t>
            </a:fld>
            <a:endParaRPr lang="en-US"/>
          </a:p>
        </p:txBody>
      </p:sp>
    </p:spTree>
    <p:extLst>
      <p:ext uri="{BB962C8B-B14F-4D97-AF65-F5344CB8AC3E}">
        <p14:creationId xmlns:p14="http://schemas.microsoft.com/office/powerpoint/2010/main" val="40572651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6D8B23-61CD-8E43-ABC6-64211261BC7E}"/>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B47BFA13-E1BA-9C47-9673-18647BC1DCA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3961C261-00DD-5B4B-8A28-9E490883B270}"/>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1D5914AE-66A3-BC40-A4B2-F516237C43C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1102CA8E-DCCD-7443-9F97-8D8CB2041059}"/>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9C304DCF-4501-4B41-A8CE-5E465A469348}"/>
              </a:ext>
            </a:extLst>
          </p:cNvPr>
          <p:cNvSpPr>
            <a:spLocks noGrp="1"/>
          </p:cNvSpPr>
          <p:nvPr>
            <p:ph type="dt" sz="half" idx="10"/>
          </p:nvPr>
        </p:nvSpPr>
        <p:spPr/>
        <p:txBody>
          <a:bodyPr/>
          <a:lstStyle/>
          <a:p>
            <a:fld id="{0B8A8012-9626-A243-9338-5F53673BB90C}" type="datetimeFigureOut">
              <a:rPr lang="en-US" smtClean="0"/>
              <a:t>8/3/20</a:t>
            </a:fld>
            <a:endParaRPr lang="en-US"/>
          </a:p>
        </p:txBody>
      </p:sp>
      <p:sp>
        <p:nvSpPr>
          <p:cNvPr id="8" name="Footer Placeholder 7">
            <a:extLst>
              <a:ext uri="{FF2B5EF4-FFF2-40B4-BE49-F238E27FC236}">
                <a16:creationId xmlns:a16="http://schemas.microsoft.com/office/drawing/2014/main" id="{038AE520-0BBC-0F41-BDCB-4BD05A0A2424}"/>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20B83F3F-1552-1342-8E2D-1CD9BF5DE04E}"/>
              </a:ext>
            </a:extLst>
          </p:cNvPr>
          <p:cNvSpPr>
            <a:spLocks noGrp="1"/>
          </p:cNvSpPr>
          <p:nvPr>
            <p:ph type="sldNum" sz="quarter" idx="12"/>
          </p:nvPr>
        </p:nvSpPr>
        <p:spPr/>
        <p:txBody>
          <a:bodyPr/>
          <a:lstStyle/>
          <a:p>
            <a:fld id="{C9211613-F5F6-4A44-9F69-D66D721AB3B0}" type="slidenum">
              <a:rPr lang="en-US" smtClean="0"/>
              <a:t>‹#›</a:t>
            </a:fld>
            <a:endParaRPr lang="en-US"/>
          </a:p>
        </p:txBody>
      </p:sp>
    </p:spTree>
    <p:extLst>
      <p:ext uri="{BB962C8B-B14F-4D97-AF65-F5344CB8AC3E}">
        <p14:creationId xmlns:p14="http://schemas.microsoft.com/office/powerpoint/2010/main" val="151948808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46F936-5138-734E-8D1F-DB387E092413}"/>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4F7A6A29-2196-9548-864A-4A56EB2469F4}"/>
              </a:ext>
            </a:extLst>
          </p:cNvPr>
          <p:cNvSpPr>
            <a:spLocks noGrp="1"/>
          </p:cNvSpPr>
          <p:nvPr>
            <p:ph type="dt" sz="half" idx="10"/>
          </p:nvPr>
        </p:nvSpPr>
        <p:spPr/>
        <p:txBody>
          <a:bodyPr/>
          <a:lstStyle/>
          <a:p>
            <a:fld id="{0B8A8012-9626-A243-9338-5F53673BB90C}" type="datetimeFigureOut">
              <a:rPr lang="en-US" smtClean="0"/>
              <a:t>8/3/20</a:t>
            </a:fld>
            <a:endParaRPr lang="en-US"/>
          </a:p>
        </p:txBody>
      </p:sp>
      <p:sp>
        <p:nvSpPr>
          <p:cNvPr id="4" name="Footer Placeholder 3">
            <a:extLst>
              <a:ext uri="{FF2B5EF4-FFF2-40B4-BE49-F238E27FC236}">
                <a16:creationId xmlns:a16="http://schemas.microsoft.com/office/drawing/2014/main" id="{208D7EEA-D925-4B43-B7E2-DB190C67CE6C}"/>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9465ADE6-15A5-3241-9801-DB41909303BD}"/>
              </a:ext>
            </a:extLst>
          </p:cNvPr>
          <p:cNvSpPr>
            <a:spLocks noGrp="1"/>
          </p:cNvSpPr>
          <p:nvPr>
            <p:ph type="sldNum" sz="quarter" idx="12"/>
          </p:nvPr>
        </p:nvSpPr>
        <p:spPr/>
        <p:txBody>
          <a:bodyPr/>
          <a:lstStyle/>
          <a:p>
            <a:fld id="{C9211613-F5F6-4A44-9F69-D66D721AB3B0}" type="slidenum">
              <a:rPr lang="en-US" smtClean="0"/>
              <a:t>‹#›</a:t>
            </a:fld>
            <a:endParaRPr lang="en-US"/>
          </a:p>
        </p:txBody>
      </p:sp>
    </p:spTree>
    <p:extLst>
      <p:ext uri="{BB962C8B-B14F-4D97-AF65-F5344CB8AC3E}">
        <p14:creationId xmlns:p14="http://schemas.microsoft.com/office/powerpoint/2010/main" val="1199088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C984CA6-B0D4-3B4C-BEF8-04413104CF13}"/>
              </a:ext>
            </a:extLst>
          </p:cNvPr>
          <p:cNvSpPr>
            <a:spLocks noGrp="1"/>
          </p:cNvSpPr>
          <p:nvPr>
            <p:ph type="dt" sz="half" idx="10"/>
          </p:nvPr>
        </p:nvSpPr>
        <p:spPr/>
        <p:txBody>
          <a:bodyPr/>
          <a:lstStyle/>
          <a:p>
            <a:fld id="{0B8A8012-9626-A243-9338-5F53673BB90C}" type="datetimeFigureOut">
              <a:rPr lang="en-US" smtClean="0"/>
              <a:t>8/3/20</a:t>
            </a:fld>
            <a:endParaRPr lang="en-US"/>
          </a:p>
        </p:txBody>
      </p:sp>
      <p:sp>
        <p:nvSpPr>
          <p:cNvPr id="3" name="Footer Placeholder 2">
            <a:extLst>
              <a:ext uri="{FF2B5EF4-FFF2-40B4-BE49-F238E27FC236}">
                <a16:creationId xmlns:a16="http://schemas.microsoft.com/office/drawing/2014/main" id="{58738881-EB61-3A4A-A547-444F8A61D2D1}"/>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5CBDC72E-FB3A-F349-BBAA-47341E7FA427}"/>
              </a:ext>
            </a:extLst>
          </p:cNvPr>
          <p:cNvSpPr>
            <a:spLocks noGrp="1"/>
          </p:cNvSpPr>
          <p:nvPr>
            <p:ph type="sldNum" sz="quarter" idx="12"/>
          </p:nvPr>
        </p:nvSpPr>
        <p:spPr/>
        <p:txBody>
          <a:bodyPr/>
          <a:lstStyle/>
          <a:p>
            <a:fld id="{C9211613-F5F6-4A44-9F69-D66D721AB3B0}" type="slidenum">
              <a:rPr lang="en-US" smtClean="0"/>
              <a:t>‹#›</a:t>
            </a:fld>
            <a:endParaRPr lang="en-US"/>
          </a:p>
        </p:txBody>
      </p:sp>
    </p:spTree>
    <p:extLst>
      <p:ext uri="{BB962C8B-B14F-4D97-AF65-F5344CB8AC3E}">
        <p14:creationId xmlns:p14="http://schemas.microsoft.com/office/powerpoint/2010/main" val="24302449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710479-4CA2-1546-80A5-97400C50B15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D3AB1FEA-369F-214E-BF8E-FEAB73D3AFA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FFA3B19B-38C7-5944-A406-C2C3D0B1FDD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670EDA9-9034-AC4B-9DCF-4FE1500C3116}"/>
              </a:ext>
            </a:extLst>
          </p:cNvPr>
          <p:cNvSpPr>
            <a:spLocks noGrp="1"/>
          </p:cNvSpPr>
          <p:nvPr>
            <p:ph type="dt" sz="half" idx="10"/>
          </p:nvPr>
        </p:nvSpPr>
        <p:spPr/>
        <p:txBody>
          <a:bodyPr/>
          <a:lstStyle/>
          <a:p>
            <a:fld id="{0B8A8012-9626-A243-9338-5F53673BB90C}" type="datetimeFigureOut">
              <a:rPr lang="en-US" smtClean="0"/>
              <a:t>8/3/20</a:t>
            </a:fld>
            <a:endParaRPr lang="en-US"/>
          </a:p>
        </p:txBody>
      </p:sp>
      <p:sp>
        <p:nvSpPr>
          <p:cNvPr id="6" name="Footer Placeholder 5">
            <a:extLst>
              <a:ext uri="{FF2B5EF4-FFF2-40B4-BE49-F238E27FC236}">
                <a16:creationId xmlns:a16="http://schemas.microsoft.com/office/drawing/2014/main" id="{CACC7B65-3565-A941-8FDE-12847A8DA12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A4E564B-5867-7745-86E7-DCDCFB1CC557}"/>
              </a:ext>
            </a:extLst>
          </p:cNvPr>
          <p:cNvSpPr>
            <a:spLocks noGrp="1"/>
          </p:cNvSpPr>
          <p:nvPr>
            <p:ph type="sldNum" sz="quarter" idx="12"/>
          </p:nvPr>
        </p:nvSpPr>
        <p:spPr/>
        <p:txBody>
          <a:bodyPr/>
          <a:lstStyle/>
          <a:p>
            <a:fld id="{C9211613-F5F6-4A44-9F69-D66D721AB3B0}" type="slidenum">
              <a:rPr lang="en-US" smtClean="0"/>
              <a:t>‹#›</a:t>
            </a:fld>
            <a:endParaRPr lang="en-US"/>
          </a:p>
        </p:txBody>
      </p:sp>
    </p:spTree>
    <p:extLst>
      <p:ext uri="{BB962C8B-B14F-4D97-AF65-F5344CB8AC3E}">
        <p14:creationId xmlns:p14="http://schemas.microsoft.com/office/powerpoint/2010/main" val="367019316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7907FC-124D-6C46-84BE-409938DA96A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16436AB0-3A5A-444B-ADD6-CA199D12612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926D876A-2466-3B48-B589-C6BEBA4E55A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C969B3F-90B5-F145-984E-984BB48BB438}"/>
              </a:ext>
            </a:extLst>
          </p:cNvPr>
          <p:cNvSpPr>
            <a:spLocks noGrp="1"/>
          </p:cNvSpPr>
          <p:nvPr>
            <p:ph type="dt" sz="half" idx="10"/>
          </p:nvPr>
        </p:nvSpPr>
        <p:spPr/>
        <p:txBody>
          <a:bodyPr/>
          <a:lstStyle/>
          <a:p>
            <a:fld id="{0B8A8012-9626-A243-9338-5F53673BB90C}" type="datetimeFigureOut">
              <a:rPr lang="en-US" smtClean="0"/>
              <a:t>8/3/20</a:t>
            </a:fld>
            <a:endParaRPr lang="en-US"/>
          </a:p>
        </p:txBody>
      </p:sp>
      <p:sp>
        <p:nvSpPr>
          <p:cNvPr id="6" name="Footer Placeholder 5">
            <a:extLst>
              <a:ext uri="{FF2B5EF4-FFF2-40B4-BE49-F238E27FC236}">
                <a16:creationId xmlns:a16="http://schemas.microsoft.com/office/drawing/2014/main" id="{1CA3D0BA-FCE7-714F-8C4F-6A2D5402636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14B3BAA-6622-B94C-BD50-CB16D76E8ED6}"/>
              </a:ext>
            </a:extLst>
          </p:cNvPr>
          <p:cNvSpPr>
            <a:spLocks noGrp="1"/>
          </p:cNvSpPr>
          <p:nvPr>
            <p:ph type="sldNum" sz="quarter" idx="12"/>
          </p:nvPr>
        </p:nvSpPr>
        <p:spPr/>
        <p:txBody>
          <a:bodyPr/>
          <a:lstStyle/>
          <a:p>
            <a:fld id="{C9211613-F5F6-4A44-9F69-D66D721AB3B0}" type="slidenum">
              <a:rPr lang="en-US" smtClean="0"/>
              <a:t>‹#›</a:t>
            </a:fld>
            <a:endParaRPr lang="en-US"/>
          </a:p>
        </p:txBody>
      </p:sp>
    </p:spTree>
    <p:extLst>
      <p:ext uri="{BB962C8B-B14F-4D97-AF65-F5344CB8AC3E}">
        <p14:creationId xmlns:p14="http://schemas.microsoft.com/office/powerpoint/2010/main" val="169878972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4699C7E-DBFD-6D4B-A183-7A9080F63D2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955F7FF1-9E49-7F4E-A422-1D73F874964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0A9691D-AA7B-6240-A126-9DDD62BE09E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B8A8012-9626-A243-9338-5F53673BB90C}" type="datetimeFigureOut">
              <a:rPr lang="en-US" smtClean="0"/>
              <a:t>8/3/20</a:t>
            </a:fld>
            <a:endParaRPr lang="en-US"/>
          </a:p>
        </p:txBody>
      </p:sp>
      <p:sp>
        <p:nvSpPr>
          <p:cNvPr id="5" name="Footer Placeholder 4">
            <a:extLst>
              <a:ext uri="{FF2B5EF4-FFF2-40B4-BE49-F238E27FC236}">
                <a16:creationId xmlns:a16="http://schemas.microsoft.com/office/drawing/2014/main" id="{03F58B84-8B9E-0743-BF5D-AD57D219337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8007AA66-508B-CC45-B38C-D5ADB23EB2B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9211613-F5F6-4A44-9F69-D66D721AB3B0}" type="slidenum">
              <a:rPr lang="en-US" smtClean="0"/>
              <a:t>‹#›</a:t>
            </a:fld>
            <a:endParaRPr lang="en-US"/>
          </a:p>
        </p:txBody>
      </p:sp>
    </p:spTree>
    <p:extLst>
      <p:ext uri="{BB962C8B-B14F-4D97-AF65-F5344CB8AC3E}">
        <p14:creationId xmlns:p14="http://schemas.microsoft.com/office/powerpoint/2010/main" val="313774435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hyperlink" Target="https://sportliterate.org/" TargetMode="External"/><Relationship Id="rId2" Type="http://schemas.openxmlformats.org/officeDocument/2006/relationships/hyperlink" Target="https://www.dialoguejournal.com/" TargetMode="Externa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FEFCA1-0BB9-7945-A2CA-7534F6921F7A}"/>
              </a:ext>
            </a:extLst>
          </p:cNvPr>
          <p:cNvSpPr>
            <a:spLocks noGrp="1"/>
          </p:cNvSpPr>
          <p:nvPr>
            <p:ph type="ctrTitle"/>
          </p:nvPr>
        </p:nvSpPr>
        <p:spPr/>
        <p:txBody>
          <a:bodyPr>
            <a:normAutofit fontScale="90000"/>
          </a:bodyPr>
          <a:lstStyle/>
          <a:p>
            <a:r>
              <a:rPr lang="en-US" b="1" dirty="0"/>
              <a:t>Double Vision in Travel Essays</a:t>
            </a:r>
            <a:r>
              <a:rPr lang="en-US" dirty="0"/>
              <a:t>: Something Old and Something New</a:t>
            </a:r>
          </a:p>
        </p:txBody>
      </p:sp>
      <p:sp>
        <p:nvSpPr>
          <p:cNvPr id="3" name="Subtitle 2">
            <a:extLst>
              <a:ext uri="{FF2B5EF4-FFF2-40B4-BE49-F238E27FC236}">
                <a16:creationId xmlns:a16="http://schemas.microsoft.com/office/drawing/2014/main" id="{F2A31295-2E90-7D4C-B7DD-02A6530DF490}"/>
              </a:ext>
            </a:extLst>
          </p:cNvPr>
          <p:cNvSpPr>
            <a:spLocks noGrp="1"/>
          </p:cNvSpPr>
          <p:nvPr>
            <p:ph type="subTitle" idx="1"/>
          </p:nvPr>
        </p:nvSpPr>
        <p:spPr/>
        <p:txBody>
          <a:bodyPr>
            <a:normAutofit fontScale="47500" lnSpcReduction="20000"/>
          </a:bodyPr>
          <a:lstStyle/>
          <a:p>
            <a:r>
              <a:rPr lang="en-US" sz="4400" dirty="0"/>
              <a:t>By John Bennion</a:t>
            </a:r>
          </a:p>
          <a:p>
            <a:r>
              <a:rPr lang="en-US" sz="4400" dirty="0" err="1"/>
              <a:t>John_Bennion@byu.edu</a:t>
            </a:r>
            <a:endParaRPr lang="en-US" sz="4400" dirty="0"/>
          </a:p>
          <a:p>
            <a:endParaRPr lang="en-US" sz="3200" dirty="0"/>
          </a:p>
          <a:p>
            <a:endParaRPr lang="en-US" sz="3200" dirty="0"/>
          </a:p>
          <a:p>
            <a:r>
              <a:rPr lang="en-US" sz="5100" dirty="0"/>
              <a:t>*</a:t>
            </a:r>
            <a:r>
              <a:rPr lang="en-US" sz="5100" b="1" dirty="0"/>
              <a:t>Remember to record any questions you have using Chat. </a:t>
            </a:r>
          </a:p>
          <a:p>
            <a:pPr algn="l"/>
            <a:endParaRPr lang="en-US" sz="3200" dirty="0"/>
          </a:p>
        </p:txBody>
      </p:sp>
    </p:spTree>
    <p:extLst>
      <p:ext uri="{BB962C8B-B14F-4D97-AF65-F5344CB8AC3E}">
        <p14:creationId xmlns:p14="http://schemas.microsoft.com/office/powerpoint/2010/main" val="328366601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44A920-1515-444C-A399-740075E5A017}"/>
              </a:ext>
            </a:extLst>
          </p:cNvPr>
          <p:cNvSpPr>
            <a:spLocks noGrp="1"/>
          </p:cNvSpPr>
          <p:nvPr>
            <p:ph type="title"/>
          </p:nvPr>
        </p:nvSpPr>
        <p:spPr/>
        <p:txBody>
          <a:bodyPr/>
          <a:lstStyle/>
          <a:p>
            <a:r>
              <a:rPr lang="en-US" dirty="0"/>
              <a:t>Discovering/creating the meaning of an experience</a:t>
            </a:r>
          </a:p>
        </p:txBody>
      </p:sp>
      <p:sp>
        <p:nvSpPr>
          <p:cNvPr id="3" name="Content Placeholder 2">
            <a:extLst>
              <a:ext uri="{FF2B5EF4-FFF2-40B4-BE49-F238E27FC236}">
                <a16:creationId xmlns:a16="http://schemas.microsoft.com/office/drawing/2014/main" id="{31977544-EEE2-B24A-A574-5F857727663E}"/>
              </a:ext>
            </a:extLst>
          </p:cNvPr>
          <p:cNvSpPr>
            <a:spLocks noGrp="1"/>
          </p:cNvSpPr>
          <p:nvPr>
            <p:ph idx="1"/>
          </p:nvPr>
        </p:nvSpPr>
        <p:spPr/>
        <p:txBody>
          <a:bodyPr>
            <a:normAutofit fontScale="92500" lnSpcReduction="10000"/>
          </a:bodyPr>
          <a:lstStyle/>
          <a:p>
            <a:pPr marL="0" indent="0">
              <a:buNone/>
            </a:pPr>
            <a:r>
              <a:rPr lang="en-US" dirty="0"/>
              <a:t>Allow meaning to grow out of the experience as you write about it. Meaning is often better revealed as a question or tension to explore than as a didactic statement of meaning—a conclusion. Predetermined meaning generally feels both false and didactic; few people will want to read essays written to demonstrate a predetermined meaning. </a:t>
            </a:r>
          </a:p>
          <a:p>
            <a:pPr marL="0" indent="0">
              <a:buNone/>
            </a:pPr>
            <a:endParaRPr lang="en-US" dirty="0"/>
          </a:p>
          <a:p>
            <a:pPr marL="0" indent="0">
              <a:buNone/>
            </a:pPr>
            <a:r>
              <a:rPr lang="en-US" dirty="0"/>
              <a:t>In the previous example from Joey Franklin’s essay, the essay is partly about his struggle to impose his own meaning on the experience of the boys in his Scout </a:t>
            </a:r>
            <a:r>
              <a:rPr lang="en-US" dirty="0" err="1"/>
              <a:t>troup</a:t>
            </a:r>
            <a:r>
              <a:rPr lang="en-US" dirty="0"/>
              <a:t>. </a:t>
            </a:r>
          </a:p>
          <a:p>
            <a:pPr marL="0" indent="0">
              <a:buNone/>
            </a:pPr>
            <a:endParaRPr lang="en-US" dirty="0"/>
          </a:p>
          <a:p>
            <a:pPr marL="0" indent="0">
              <a:buNone/>
            </a:pPr>
            <a:r>
              <a:rPr lang="en-US" dirty="0"/>
              <a:t>The following is another paragraph from Joey Franklin’s essay: </a:t>
            </a:r>
          </a:p>
        </p:txBody>
      </p:sp>
    </p:spTree>
    <p:extLst>
      <p:ext uri="{BB962C8B-B14F-4D97-AF65-F5344CB8AC3E}">
        <p14:creationId xmlns:p14="http://schemas.microsoft.com/office/powerpoint/2010/main" val="160205872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screenshot of a cell phone&#10;&#10;Description automatically generated">
            <a:extLst>
              <a:ext uri="{FF2B5EF4-FFF2-40B4-BE49-F238E27FC236}">
                <a16:creationId xmlns:a16="http://schemas.microsoft.com/office/drawing/2014/main" id="{9501455C-A33E-6447-8292-FA1A159AF20C}"/>
              </a:ext>
            </a:extLst>
          </p:cNvPr>
          <p:cNvPicPr>
            <a:picLocks noChangeAspect="1"/>
          </p:cNvPicPr>
          <p:nvPr/>
        </p:nvPicPr>
        <p:blipFill>
          <a:blip r:embed="rId2"/>
          <a:stretch>
            <a:fillRect/>
          </a:stretch>
        </p:blipFill>
        <p:spPr>
          <a:xfrm>
            <a:off x="351692" y="244770"/>
            <a:ext cx="10621108" cy="5887576"/>
          </a:xfrm>
          <a:prstGeom prst="rect">
            <a:avLst/>
          </a:prstGeom>
        </p:spPr>
      </p:pic>
    </p:spTree>
    <p:extLst>
      <p:ext uri="{BB962C8B-B14F-4D97-AF65-F5344CB8AC3E}">
        <p14:creationId xmlns:p14="http://schemas.microsoft.com/office/powerpoint/2010/main" val="307782878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D4903B7-9087-7249-9E67-864A1328A189}"/>
              </a:ext>
            </a:extLst>
          </p:cNvPr>
          <p:cNvSpPr/>
          <p:nvPr/>
        </p:nvSpPr>
        <p:spPr>
          <a:xfrm>
            <a:off x="434715" y="299802"/>
            <a:ext cx="11347554" cy="5876145"/>
          </a:xfrm>
          <a:prstGeom prst="rect">
            <a:avLst/>
          </a:prstGeom>
        </p:spPr>
        <p:txBody>
          <a:bodyPr wrap="square">
            <a:spAutoFit/>
          </a:bodyPr>
          <a:lstStyle/>
          <a:p>
            <a:r>
              <a:rPr lang="en-US" sz="2800" dirty="0"/>
              <a:t>From “Like the Lilies”:</a:t>
            </a:r>
          </a:p>
          <a:p>
            <a:r>
              <a:rPr lang="en-US" sz="2800" dirty="0"/>
              <a:t>	Up to my thighs in a brook in the Yorkshire Dales, I was lost again—my shoes and the legs of my hiking shorts soaked. “There’s no path over here either,” I said, an astute observation, because I had just climbed a barbed-wire fence and forced myself through waist-high stinging nettle to get to the brook. The students looked at me as if I were crazy. I didn’t have a clue where we turned off the </a:t>
            </a:r>
            <a:r>
              <a:rPr lang="en-US" sz="2800" dirty="0" err="1"/>
              <a:t>Pennine</a:t>
            </a:r>
            <a:r>
              <a:rPr lang="en-US" sz="2800" dirty="0"/>
              <a:t> Way, and I was frantic inside, though it manifested itself in a forced and manic grin.</a:t>
            </a:r>
          </a:p>
          <a:p>
            <a:r>
              <a:rPr lang="en-US" sz="2800" dirty="0"/>
              <a:t>	The worst part of getting lost when you’re supposed to be the guide is that it’s undignified. When I lost my way, which was every time I got behind the wheel of our luggage van and often when we set out on foot cross-country, the students laughed. It was always a sweet, you’re-one-of-us kind of laughter, as if my failings endeared me to them. </a:t>
            </a:r>
          </a:p>
        </p:txBody>
      </p:sp>
    </p:spTree>
    <p:extLst>
      <p:ext uri="{BB962C8B-B14F-4D97-AF65-F5344CB8AC3E}">
        <p14:creationId xmlns:p14="http://schemas.microsoft.com/office/powerpoint/2010/main" val="219809103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B8E11C-74EA-6642-A8F4-A43EA562B458}"/>
              </a:ext>
            </a:extLst>
          </p:cNvPr>
          <p:cNvSpPr>
            <a:spLocks noGrp="1"/>
          </p:cNvSpPr>
          <p:nvPr>
            <p:ph type="title"/>
          </p:nvPr>
        </p:nvSpPr>
        <p:spPr>
          <a:xfrm>
            <a:off x="966537" y="681037"/>
            <a:ext cx="10515600" cy="1965910"/>
          </a:xfrm>
        </p:spPr>
        <p:txBody>
          <a:bodyPr>
            <a:normAutofit fontScale="90000"/>
          </a:bodyPr>
          <a:lstStyle/>
          <a:p>
            <a:r>
              <a:rPr lang="en-US" b="1" dirty="0"/>
              <a:t>That Time Writer Michael Chabon Packed His Family Into a Minivan With a Stranger in Morocco</a:t>
            </a:r>
            <a:br>
              <a:rPr lang="en-US" b="1" dirty="0"/>
            </a:br>
            <a:r>
              <a:rPr lang="en-US" i="1" dirty="0"/>
              <a:t>Bon Appétit,</a:t>
            </a:r>
            <a:r>
              <a:rPr lang="en-US" dirty="0"/>
              <a:t> </a:t>
            </a:r>
            <a:r>
              <a:rPr lang="en-US" cap="all" dirty="0"/>
              <a:t>APRIL 23, 2015</a:t>
            </a:r>
            <a:br>
              <a:rPr lang="en-US" dirty="0"/>
            </a:br>
            <a:br>
              <a:rPr lang="en-US" b="1" dirty="0"/>
            </a:br>
            <a:endParaRPr lang="en-US" dirty="0"/>
          </a:p>
        </p:txBody>
      </p:sp>
      <p:sp>
        <p:nvSpPr>
          <p:cNvPr id="3" name="Content Placeholder 2">
            <a:extLst>
              <a:ext uri="{FF2B5EF4-FFF2-40B4-BE49-F238E27FC236}">
                <a16:creationId xmlns:a16="http://schemas.microsoft.com/office/drawing/2014/main" id="{ADCD1AF3-284B-4449-BA69-F955222666DE}"/>
              </a:ext>
            </a:extLst>
          </p:cNvPr>
          <p:cNvSpPr>
            <a:spLocks noGrp="1"/>
          </p:cNvSpPr>
          <p:nvPr>
            <p:ph idx="1"/>
          </p:nvPr>
        </p:nvSpPr>
        <p:spPr>
          <a:xfrm>
            <a:off x="709863" y="2646947"/>
            <a:ext cx="10515600" cy="4351338"/>
          </a:xfrm>
        </p:spPr>
        <p:txBody>
          <a:bodyPr>
            <a:normAutofit/>
          </a:bodyPr>
          <a:lstStyle/>
          <a:p>
            <a:pPr marL="0" indent="0">
              <a:buNone/>
            </a:pPr>
            <a:r>
              <a:rPr lang="en-US" sz="3200" dirty="0"/>
              <a:t>We were heading down to Fes from blue </a:t>
            </a:r>
            <a:r>
              <a:rPr lang="en-US" sz="3200" dirty="0" err="1"/>
              <a:t>Chefchaouen</a:t>
            </a:r>
            <a:r>
              <a:rPr lang="en-US" sz="3200" dirty="0"/>
              <a:t> and making decent time when our driver left the autoroute for a stretch of doubtful road. A modest sign pointed, in French and Arabic, to some unknown town.</a:t>
            </a:r>
          </a:p>
        </p:txBody>
      </p:sp>
    </p:spTree>
    <p:extLst>
      <p:ext uri="{BB962C8B-B14F-4D97-AF65-F5344CB8AC3E}">
        <p14:creationId xmlns:p14="http://schemas.microsoft.com/office/powerpoint/2010/main" val="145206066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F0A7410D-99DE-B945-9A71-70FA4905E7E9}"/>
              </a:ext>
            </a:extLst>
          </p:cNvPr>
          <p:cNvSpPr/>
          <p:nvPr/>
        </p:nvSpPr>
        <p:spPr>
          <a:xfrm>
            <a:off x="296779" y="-128528"/>
            <a:ext cx="11598442" cy="6986528"/>
          </a:xfrm>
          <a:prstGeom prst="rect">
            <a:avLst/>
          </a:prstGeom>
        </p:spPr>
        <p:txBody>
          <a:bodyPr wrap="square">
            <a:spAutoFit/>
          </a:bodyPr>
          <a:lstStyle/>
          <a:p>
            <a:r>
              <a:rPr lang="en-US" sz="3200" dirty="0"/>
              <a:t>I have eaten good food in unprepossessing locales, but I doubt the disparity between the crude, shabby atmosphere of that nameless cement-block dispensary of protein and redemption and the quality of the lunch laid on by the butcher of Zegota will ever be matched. When it arrived, the </a:t>
            </a:r>
            <a:r>
              <a:rPr lang="en-US" sz="3200" dirty="0" err="1"/>
              <a:t>kefta</a:t>
            </a:r>
            <a:r>
              <a:rPr lang="en-US" sz="3200" dirty="0"/>
              <a:t> was easily the best we ate during our two weeks in Morocco—and we ate a lot of </a:t>
            </a:r>
            <a:r>
              <a:rPr lang="en-US" sz="3200" dirty="0" err="1"/>
              <a:t>kefta</a:t>
            </a:r>
            <a:r>
              <a:rPr lang="en-US" sz="3200" dirty="0"/>
              <a:t>. The tagine arrived sizzling in its Munchkin-hat clay oven, the long green peppers delivering a welcome and overdue burn. The ubiquitous mint tea was neither </a:t>
            </a:r>
            <a:r>
              <a:rPr lang="en-US" sz="3200" dirty="0" err="1"/>
              <a:t>oversweetened</a:t>
            </a:r>
            <a:r>
              <a:rPr lang="en-US" sz="3200" dirty="0"/>
              <a:t> nor bitter. The day was bright and cool, and after the meal we lingered a moment on that gritty concrete terrace, six Jews sitting in the sunshine between a mosque and a shambles, grooving on the mingled aftertastes of sugar and mint and barbecue and </a:t>
            </a:r>
            <a:r>
              <a:rPr lang="en-US" sz="3200" dirty="0" err="1"/>
              <a:t>chiles</a:t>
            </a:r>
            <a:r>
              <a:rPr lang="en-US" sz="3200" dirty="0"/>
              <a:t>, as happy, collectively, as we had been in Morocco or might ever be again in our lives.</a:t>
            </a:r>
          </a:p>
        </p:txBody>
      </p:sp>
    </p:spTree>
    <p:extLst>
      <p:ext uri="{BB962C8B-B14F-4D97-AF65-F5344CB8AC3E}">
        <p14:creationId xmlns:p14="http://schemas.microsoft.com/office/powerpoint/2010/main" val="215795460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A62EF2-E357-324E-99ED-B7115BE60F28}"/>
              </a:ext>
            </a:extLst>
          </p:cNvPr>
          <p:cNvSpPr>
            <a:spLocks noGrp="1"/>
          </p:cNvSpPr>
          <p:nvPr>
            <p:ph type="title"/>
          </p:nvPr>
        </p:nvSpPr>
        <p:spPr/>
        <p:txBody>
          <a:bodyPr/>
          <a:lstStyle/>
          <a:p>
            <a:r>
              <a:rPr lang="en-US" dirty="0"/>
              <a:t>Practice/Discussion (stop the presentation) </a:t>
            </a:r>
          </a:p>
        </p:txBody>
      </p:sp>
      <p:sp>
        <p:nvSpPr>
          <p:cNvPr id="3" name="Content Placeholder 2">
            <a:extLst>
              <a:ext uri="{FF2B5EF4-FFF2-40B4-BE49-F238E27FC236}">
                <a16:creationId xmlns:a16="http://schemas.microsoft.com/office/drawing/2014/main" id="{F4FDC980-9983-134E-8AA1-9F7D06CB271A}"/>
              </a:ext>
            </a:extLst>
          </p:cNvPr>
          <p:cNvSpPr>
            <a:spLocks noGrp="1"/>
          </p:cNvSpPr>
          <p:nvPr>
            <p:ph idx="1"/>
          </p:nvPr>
        </p:nvSpPr>
        <p:spPr/>
        <p:txBody>
          <a:bodyPr/>
          <a:lstStyle/>
          <a:p>
            <a:r>
              <a:rPr lang="en-US" dirty="0"/>
              <a:t>Discussion: What questions do you have about exploring the meaning of your travel experience? </a:t>
            </a:r>
          </a:p>
          <a:p>
            <a:r>
              <a:rPr lang="en-US" dirty="0"/>
              <a:t>Practice: Write a paragraph (4-5 sentences) describing why the trip you listed (the past trip) is important to you. What questions or tensions about yourself, the place you traveled to, or general human culture might be significant to explore in writing? </a:t>
            </a:r>
          </a:p>
        </p:txBody>
      </p:sp>
    </p:spTree>
    <p:extLst>
      <p:ext uri="{BB962C8B-B14F-4D97-AF65-F5344CB8AC3E}">
        <p14:creationId xmlns:p14="http://schemas.microsoft.com/office/powerpoint/2010/main" val="107543918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B6C930-BB04-B649-A941-4942EF27C528}"/>
              </a:ext>
            </a:extLst>
          </p:cNvPr>
          <p:cNvSpPr>
            <a:spLocks noGrp="1"/>
          </p:cNvSpPr>
          <p:nvPr>
            <p:ph type="title"/>
          </p:nvPr>
        </p:nvSpPr>
        <p:spPr/>
        <p:txBody>
          <a:bodyPr/>
          <a:lstStyle/>
          <a:p>
            <a:r>
              <a:rPr lang="en-US" dirty="0"/>
              <a:t>Split perspective </a:t>
            </a:r>
          </a:p>
        </p:txBody>
      </p:sp>
      <p:sp>
        <p:nvSpPr>
          <p:cNvPr id="3" name="Content Placeholder 2">
            <a:extLst>
              <a:ext uri="{FF2B5EF4-FFF2-40B4-BE49-F238E27FC236}">
                <a16:creationId xmlns:a16="http://schemas.microsoft.com/office/drawing/2014/main" id="{3B25B1D9-CB16-7C46-8A0E-F44FCE076CCC}"/>
              </a:ext>
            </a:extLst>
          </p:cNvPr>
          <p:cNvSpPr>
            <a:spLocks noGrp="1"/>
          </p:cNvSpPr>
          <p:nvPr>
            <p:ph idx="1"/>
          </p:nvPr>
        </p:nvSpPr>
        <p:spPr/>
        <p:txBody>
          <a:bodyPr/>
          <a:lstStyle/>
          <a:p>
            <a:pPr marL="0" indent="0">
              <a:buNone/>
            </a:pPr>
            <a:r>
              <a:rPr lang="en-US" dirty="0"/>
              <a:t>From “Lilies of the Field”:</a:t>
            </a:r>
          </a:p>
          <a:p>
            <a:pPr marL="0" indent="0">
              <a:buNone/>
            </a:pPr>
            <a:r>
              <a:rPr lang="en-US" dirty="0"/>
              <a:t>I am the child of an alcoholic. When I was a teenager in a tight and repressive Mormon village, it felt like being abandoned in a private desert. I could control nothing, do nothing to keep me and my family from disappearing from before God’s throne. My kind, taciturn father self-medicated his depression with cooking sherry. Because drinking any alcohol was against the Mormon commandments, I thought his sin was as evil as adultery. I was ashamed of him. Now that I’m more enlightened, I’m ashamed of being ashamed of him. This is what my therapist calls progress.</a:t>
            </a:r>
          </a:p>
        </p:txBody>
      </p:sp>
    </p:spTree>
    <p:extLst>
      <p:ext uri="{BB962C8B-B14F-4D97-AF65-F5344CB8AC3E}">
        <p14:creationId xmlns:p14="http://schemas.microsoft.com/office/powerpoint/2010/main" val="301827866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screenshot of a cell phone&#10;&#10;Description automatically generated">
            <a:extLst>
              <a:ext uri="{FF2B5EF4-FFF2-40B4-BE49-F238E27FC236}">
                <a16:creationId xmlns:a16="http://schemas.microsoft.com/office/drawing/2014/main" id="{F0A63720-B515-1749-9635-F39A0B69F1BC}"/>
              </a:ext>
            </a:extLst>
          </p:cNvPr>
          <p:cNvPicPr>
            <a:picLocks noChangeAspect="1"/>
          </p:cNvPicPr>
          <p:nvPr/>
        </p:nvPicPr>
        <p:blipFill>
          <a:blip r:embed="rId2"/>
          <a:stretch>
            <a:fillRect/>
          </a:stretch>
        </p:blipFill>
        <p:spPr>
          <a:xfrm>
            <a:off x="771039" y="1312983"/>
            <a:ext cx="10649921" cy="3118339"/>
          </a:xfrm>
          <a:prstGeom prst="rect">
            <a:avLst/>
          </a:prstGeom>
        </p:spPr>
      </p:pic>
    </p:spTree>
    <p:extLst>
      <p:ext uri="{BB962C8B-B14F-4D97-AF65-F5344CB8AC3E}">
        <p14:creationId xmlns:p14="http://schemas.microsoft.com/office/powerpoint/2010/main" val="171619776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407B51-DD2E-E842-BFBA-2209BCE3797E}"/>
              </a:ext>
            </a:extLst>
          </p:cNvPr>
          <p:cNvSpPr>
            <a:spLocks noGrp="1"/>
          </p:cNvSpPr>
          <p:nvPr>
            <p:ph type="title"/>
          </p:nvPr>
        </p:nvSpPr>
        <p:spPr>
          <a:xfrm>
            <a:off x="838200" y="365125"/>
            <a:ext cx="10515600" cy="2002518"/>
          </a:xfrm>
        </p:spPr>
        <p:txBody>
          <a:bodyPr>
            <a:normAutofit fontScale="90000"/>
          </a:bodyPr>
          <a:lstStyle/>
          <a:p>
            <a:r>
              <a:rPr lang="en-US" dirty="0"/>
              <a:t>Why We Play: </a:t>
            </a:r>
            <a:br>
              <a:rPr lang="en-US" dirty="0"/>
            </a:br>
            <a:r>
              <a:rPr lang="en-US" dirty="0"/>
              <a:t>Doing What We Love, Despite the Risks</a:t>
            </a:r>
            <a:br>
              <a:rPr lang="en-US" dirty="0"/>
            </a:br>
            <a:r>
              <a:rPr lang="en-US" dirty="0"/>
              <a:t>by Eva Holland</a:t>
            </a:r>
            <a:br>
              <a:rPr lang="en-US" dirty="0"/>
            </a:br>
            <a:r>
              <a:rPr lang="en-US" i="1" dirty="0"/>
              <a:t>SB Nation</a:t>
            </a:r>
            <a:r>
              <a:rPr lang="en-US" dirty="0"/>
              <a:t>, June 25, 2014</a:t>
            </a:r>
          </a:p>
        </p:txBody>
      </p:sp>
      <p:sp>
        <p:nvSpPr>
          <p:cNvPr id="3" name="Content Placeholder 2">
            <a:extLst>
              <a:ext uri="{FF2B5EF4-FFF2-40B4-BE49-F238E27FC236}">
                <a16:creationId xmlns:a16="http://schemas.microsoft.com/office/drawing/2014/main" id="{CC7E5135-7E54-1F4B-852E-081372302A1E}"/>
              </a:ext>
            </a:extLst>
          </p:cNvPr>
          <p:cNvSpPr>
            <a:spLocks noGrp="1"/>
          </p:cNvSpPr>
          <p:nvPr>
            <p:ph idx="1"/>
          </p:nvPr>
        </p:nvSpPr>
        <p:spPr>
          <a:xfrm>
            <a:off x="838200" y="2625725"/>
            <a:ext cx="10515600" cy="4351338"/>
          </a:xfrm>
        </p:spPr>
        <p:txBody>
          <a:bodyPr>
            <a:normAutofit/>
          </a:bodyPr>
          <a:lstStyle/>
          <a:p>
            <a:pPr marL="0" indent="0">
              <a:buNone/>
            </a:pPr>
            <a:r>
              <a:rPr lang="en-US" sz="3600" dirty="0"/>
              <a:t>Rugby had, for a time, given me everything. But around the same time I'd begun to outgrow my need for it, I'd also begun to understand its potential cost. I racked up pulled muscles and strained ligaments and chipped a bone in my ankle that still aches under pressure, more than 15 years later. </a:t>
            </a:r>
          </a:p>
        </p:txBody>
      </p:sp>
    </p:spTree>
    <p:extLst>
      <p:ext uri="{BB962C8B-B14F-4D97-AF65-F5344CB8AC3E}">
        <p14:creationId xmlns:p14="http://schemas.microsoft.com/office/powerpoint/2010/main" val="297222966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53D22F-58CE-3849-9F19-286FA1933814}"/>
              </a:ext>
            </a:extLst>
          </p:cNvPr>
          <p:cNvSpPr>
            <a:spLocks noGrp="1"/>
          </p:cNvSpPr>
          <p:nvPr>
            <p:ph type="title"/>
          </p:nvPr>
        </p:nvSpPr>
        <p:spPr/>
        <p:txBody>
          <a:bodyPr/>
          <a:lstStyle/>
          <a:p>
            <a:r>
              <a:rPr lang="en-US" dirty="0"/>
              <a:t>Combining past and present experiences in a weaved essay, </a:t>
            </a:r>
          </a:p>
        </p:txBody>
      </p:sp>
      <p:sp>
        <p:nvSpPr>
          <p:cNvPr id="3" name="Content Placeholder 2">
            <a:extLst>
              <a:ext uri="{FF2B5EF4-FFF2-40B4-BE49-F238E27FC236}">
                <a16:creationId xmlns:a16="http://schemas.microsoft.com/office/drawing/2014/main" id="{4EFB99E3-7634-6746-B3AE-09D769BC8043}"/>
              </a:ext>
            </a:extLst>
          </p:cNvPr>
          <p:cNvSpPr>
            <a:spLocks noGrp="1"/>
          </p:cNvSpPr>
          <p:nvPr>
            <p:ph idx="1"/>
          </p:nvPr>
        </p:nvSpPr>
        <p:spPr/>
        <p:txBody>
          <a:bodyPr/>
          <a:lstStyle/>
          <a:p>
            <a:pPr marL="0" indent="0">
              <a:buNone/>
            </a:pPr>
            <a:r>
              <a:rPr lang="en-US" dirty="0"/>
              <a:t>From “Like the Lilies” (</a:t>
            </a:r>
            <a:r>
              <a:rPr lang="en-US" sz="3200" dirty="0"/>
              <a:t>recent experience</a:t>
            </a:r>
            <a:r>
              <a:rPr lang="en-US" dirty="0"/>
              <a:t>): </a:t>
            </a:r>
          </a:p>
          <a:p>
            <a:pPr marL="0" indent="0">
              <a:buNone/>
            </a:pPr>
            <a:endParaRPr lang="en-US" dirty="0"/>
          </a:p>
        </p:txBody>
      </p:sp>
      <p:pic>
        <p:nvPicPr>
          <p:cNvPr id="6" name="Picture 5" descr="A screenshot of a cell phone&#10;&#10;Description automatically generated">
            <a:extLst>
              <a:ext uri="{FF2B5EF4-FFF2-40B4-BE49-F238E27FC236}">
                <a16:creationId xmlns:a16="http://schemas.microsoft.com/office/drawing/2014/main" id="{A7A58967-34C2-7247-B163-C21896F1A67F}"/>
              </a:ext>
            </a:extLst>
          </p:cNvPr>
          <p:cNvPicPr>
            <a:picLocks noChangeAspect="1"/>
          </p:cNvPicPr>
          <p:nvPr/>
        </p:nvPicPr>
        <p:blipFill>
          <a:blip r:embed="rId2"/>
          <a:stretch>
            <a:fillRect/>
          </a:stretch>
        </p:blipFill>
        <p:spPr>
          <a:xfrm>
            <a:off x="868839" y="2722900"/>
            <a:ext cx="10484961" cy="3063302"/>
          </a:xfrm>
          <a:prstGeom prst="rect">
            <a:avLst/>
          </a:prstGeom>
        </p:spPr>
      </p:pic>
    </p:spTree>
    <p:extLst>
      <p:ext uri="{BB962C8B-B14F-4D97-AF65-F5344CB8AC3E}">
        <p14:creationId xmlns:p14="http://schemas.microsoft.com/office/powerpoint/2010/main" val="14852710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790C0A-3AB8-7344-B1BD-08691A7A0641}"/>
              </a:ext>
            </a:extLst>
          </p:cNvPr>
          <p:cNvSpPr>
            <a:spLocks noGrp="1"/>
          </p:cNvSpPr>
          <p:nvPr>
            <p:ph type="title"/>
          </p:nvPr>
        </p:nvSpPr>
        <p:spPr/>
        <p:txBody>
          <a:bodyPr/>
          <a:lstStyle/>
          <a:p>
            <a:r>
              <a:rPr lang="en-US" dirty="0"/>
              <a:t>Subjects of travel writing:</a:t>
            </a:r>
          </a:p>
        </p:txBody>
      </p:sp>
      <p:sp>
        <p:nvSpPr>
          <p:cNvPr id="3" name="Content Placeholder 2">
            <a:extLst>
              <a:ext uri="{FF2B5EF4-FFF2-40B4-BE49-F238E27FC236}">
                <a16:creationId xmlns:a16="http://schemas.microsoft.com/office/drawing/2014/main" id="{B76A4696-5347-3947-A294-E1E6E975ADD5}"/>
              </a:ext>
            </a:extLst>
          </p:cNvPr>
          <p:cNvSpPr>
            <a:spLocks noGrp="1"/>
          </p:cNvSpPr>
          <p:nvPr>
            <p:ph idx="1"/>
          </p:nvPr>
        </p:nvSpPr>
        <p:spPr/>
        <p:txBody>
          <a:bodyPr/>
          <a:lstStyle/>
          <a:p>
            <a:r>
              <a:rPr lang="en-US" dirty="0"/>
              <a:t>Tourism (personal and family trips)</a:t>
            </a:r>
          </a:p>
          <a:p>
            <a:r>
              <a:rPr lang="en-US" dirty="0"/>
              <a:t>Outdoor experiences (backpacking, climbing, hiking, skiing, rafting, canoeing, etc.)</a:t>
            </a:r>
          </a:p>
          <a:p>
            <a:r>
              <a:rPr lang="en-US" dirty="0"/>
              <a:t>Study abroad or other educational travel</a:t>
            </a:r>
          </a:p>
          <a:p>
            <a:pPr marL="0" indent="0">
              <a:buNone/>
            </a:pPr>
            <a:endParaRPr lang="en-US" dirty="0"/>
          </a:p>
          <a:p>
            <a:pPr marL="0" indent="0">
              <a:buNone/>
            </a:pPr>
            <a:endParaRPr lang="en-US" dirty="0"/>
          </a:p>
          <a:p>
            <a:endParaRPr lang="en-US" dirty="0"/>
          </a:p>
          <a:p>
            <a:endParaRPr lang="en-US" dirty="0"/>
          </a:p>
          <a:p>
            <a:endParaRPr lang="en-US" dirty="0"/>
          </a:p>
        </p:txBody>
      </p:sp>
    </p:spTree>
    <p:extLst>
      <p:ext uri="{BB962C8B-B14F-4D97-AF65-F5344CB8AC3E}">
        <p14:creationId xmlns:p14="http://schemas.microsoft.com/office/powerpoint/2010/main" val="408912602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E42E03-A544-3F40-BB32-A3E661573E0C}"/>
              </a:ext>
            </a:extLst>
          </p:cNvPr>
          <p:cNvSpPr>
            <a:spLocks noGrp="1"/>
          </p:cNvSpPr>
          <p:nvPr>
            <p:ph type="title"/>
          </p:nvPr>
        </p:nvSpPr>
        <p:spPr/>
        <p:txBody>
          <a:bodyPr/>
          <a:lstStyle/>
          <a:p>
            <a:r>
              <a:rPr lang="en-US" dirty="0"/>
              <a:t>Experience from a few years before</a:t>
            </a:r>
          </a:p>
        </p:txBody>
      </p:sp>
      <p:pic>
        <p:nvPicPr>
          <p:cNvPr id="5" name="Content Placeholder 4" descr="A screenshot of a cell phone&#10;&#10;Description automatically generated">
            <a:extLst>
              <a:ext uri="{FF2B5EF4-FFF2-40B4-BE49-F238E27FC236}">
                <a16:creationId xmlns:a16="http://schemas.microsoft.com/office/drawing/2014/main" id="{210FE297-6970-654C-B120-4C36BC89C0FD}"/>
              </a:ext>
            </a:extLst>
          </p:cNvPr>
          <p:cNvPicPr>
            <a:picLocks noGrp="1" noChangeAspect="1"/>
          </p:cNvPicPr>
          <p:nvPr>
            <p:ph idx="1"/>
          </p:nvPr>
        </p:nvPicPr>
        <p:blipFill>
          <a:blip r:embed="rId2"/>
          <a:stretch>
            <a:fillRect/>
          </a:stretch>
        </p:blipFill>
        <p:spPr>
          <a:xfrm>
            <a:off x="268159" y="2063261"/>
            <a:ext cx="11619041" cy="3863879"/>
          </a:xfrm>
        </p:spPr>
      </p:pic>
    </p:spTree>
    <p:extLst>
      <p:ext uri="{BB962C8B-B14F-4D97-AF65-F5344CB8AC3E}">
        <p14:creationId xmlns:p14="http://schemas.microsoft.com/office/powerpoint/2010/main" val="404316520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B85870-1AFF-604A-9E05-C0EE59FB48C5}"/>
              </a:ext>
            </a:extLst>
          </p:cNvPr>
          <p:cNvSpPr>
            <a:spLocks noGrp="1"/>
          </p:cNvSpPr>
          <p:nvPr>
            <p:ph type="title"/>
          </p:nvPr>
        </p:nvSpPr>
        <p:spPr/>
        <p:txBody>
          <a:bodyPr/>
          <a:lstStyle/>
          <a:p>
            <a:r>
              <a:rPr lang="en-US" dirty="0"/>
              <a:t>Experience from when I was a child</a:t>
            </a:r>
          </a:p>
        </p:txBody>
      </p:sp>
      <p:pic>
        <p:nvPicPr>
          <p:cNvPr id="5" name="Content Placeholder 4" descr="A screenshot of a cell phone&#10;&#10;Description automatically generated">
            <a:extLst>
              <a:ext uri="{FF2B5EF4-FFF2-40B4-BE49-F238E27FC236}">
                <a16:creationId xmlns:a16="http://schemas.microsoft.com/office/drawing/2014/main" id="{6A1EE244-307B-0349-8F8D-5E88B7EE07F5}"/>
              </a:ext>
            </a:extLst>
          </p:cNvPr>
          <p:cNvPicPr>
            <a:picLocks noGrp="1" noChangeAspect="1"/>
          </p:cNvPicPr>
          <p:nvPr>
            <p:ph idx="1"/>
          </p:nvPr>
        </p:nvPicPr>
        <p:blipFill>
          <a:blip r:embed="rId2"/>
          <a:stretch>
            <a:fillRect/>
          </a:stretch>
        </p:blipFill>
        <p:spPr>
          <a:xfrm>
            <a:off x="232844" y="1899137"/>
            <a:ext cx="10763402" cy="3859073"/>
          </a:xfrm>
        </p:spPr>
      </p:pic>
    </p:spTree>
    <p:extLst>
      <p:ext uri="{BB962C8B-B14F-4D97-AF65-F5344CB8AC3E}">
        <p14:creationId xmlns:p14="http://schemas.microsoft.com/office/powerpoint/2010/main" val="428073713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0E0071-80A6-2E47-A08B-FABD1DFF1919}"/>
              </a:ext>
            </a:extLst>
          </p:cNvPr>
          <p:cNvSpPr>
            <a:spLocks noGrp="1"/>
          </p:cNvSpPr>
          <p:nvPr>
            <p:ph type="title"/>
          </p:nvPr>
        </p:nvSpPr>
        <p:spPr/>
        <p:txBody>
          <a:bodyPr/>
          <a:lstStyle/>
          <a:p>
            <a:r>
              <a:rPr lang="en-US" dirty="0"/>
              <a:t>From “Climbing Shingle Peak” by Joey Franklin</a:t>
            </a:r>
          </a:p>
        </p:txBody>
      </p:sp>
      <p:pic>
        <p:nvPicPr>
          <p:cNvPr id="5" name="Content Placeholder 4" descr="A screenshot of a cell phone&#10;&#10;Description automatically generated">
            <a:extLst>
              <a:ext uri="{FF2B5EF4-FFF2-40B4-BE49-F238E27FC236}">
                <a16:creationId xmlns:a16="http://schemas.microsoft.com/office/drawing/2014/main" id="{4A7AB919-B4DF-654E-A18C-89A8E1F029DE}"/>
              </a:ext>
            </a:extLst>
          </p:cNvPr>
          <p:cNvPicPr>
            <a:picLocks noGrp="1" noChangeAspect="1"/>
          </p:cNvPicPr>
          <p:nvPr>
            <p:ph idx="1"/>
          </p:nvPr>
        </p:nvPicPr>
        <p:blipFill>
          <a:blip r:embed="rId2"/>
          <a:stretch>
            <a:fillRect/>
          </a:stretch>
        </p:blipFill>
        <p:spPr>
          <a:xfrm>
            <a:off x="107127" y="2035462"/>
            <a:ext cx="11977745" cy="3748760"/>
          </a:xfrm>
        </p:spPr>
      </p:pic>
    </p:spTree>
    <p:extLst>
      <p:ext uri="{BB962C8B-B14F-4D97-AF65-F5344CB8AC3E}">
        <p14:creationId xmlns:p14="http://schemas.microsoft.com/office/powerpoint/2010/main" val="95584974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E5F014-4FC8-224C-8BAA-C7A1996D4D18}"/>
              </a:ext>
            </a:extLst>
          </p:cNvPr>
          <p:cNvSpPr>
            <a:spLocks noGrp="1"/>
          </p:cNvSpPr>
          <p:nvPr>
            <p:ph type="title"/>
          </p:nvPr>
        </p:nvSpPr>
        <p:spPr/>
        <p:txBody>
          <a:bodyPr/>
          <a:lstStyle/>
          <a:p>
            <a:r>
              <a:rPr lang="en-US" dirty="0"/>
              <a:t>Practice/Discussion (stop the presentation) </a:t>
            </a:r>
          </a:p>
        </p:txBody>
      </p:sp>
      <p:sp>
        <p:nvSpPr>
          <p:cNvPr id="3" name="Content Placeholder 2">
            <a:extLst>
              <a:ext uri="{FF2B5EF4-FFF2-40B4-BE49-F238E27FC236}">
                <a16:creationId xmlns:a16="http://schemas.microsoft.com/office/drawing/2014/main" id="{34F63E61-1BF3-0A47-B1F8-6F40DAD40CB0}"/>
              </a:ext>
            </a:extLst>
          </p:cNvPr>
          <p:cNvSpPr>
            <a:spLocks noGrp="1"/>
          </p:cNvSpPr>
          <p:nvPr>
            <p:ph idx="1"/>
          </p:nvPr>
        </p:nvSpPr>
        <p:spPr/>
        <p:txBody>
          <a:bodyPr/>
          <a:lstStyle/>
          <a:p>
            <a:r>
              <a:rPr lang="en-US" dirty="0"/>
              <a:t>What questions do you have about split perspective (showing a former perspective and a new one)? What questions do you have about creating a weave of old and new experiences? </a:t>
            </a:r>
          </a:p>
          <a:p>
            <a:r>
              <a:rPr lang="en-US" dirty="0"/>
              <a:t>Write two paragraphs about a place you have visited more than once—a place that you have changed your view of. One paragraph should show your former perspective and the second should show a newer perspective. </a:t>
            </a:r>
          </a:p>
        </p:txBody>
      </p:sp>
    </p:spTree>
    <p:extLst>
      <p:ext uri="{BB962C8B-B14F-4D97-AF65-F5344CB8AC3E}">
        <p14:creationId xmlns:p14="http://schemas.microsoft.com/office/powerpoint/2010/main" val="320027845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0B02CB-A133-7C4D-BE4A-BADE272BEF7A}"/>
              </a:ext>
            </a:extLst>
          </p:cNvPr>
          <p:cNvSpPr>
            <a:spLocks noGrp="1"/>
          </p:cNvSpPr>
          <p:nvPr>
            <p:ph type="title"/>
          </p:nvPr>
        </p:nvSpPr>
        <p:spPr/>
        <p:txBody>
          <a:bodyPr>
            <a:normAutofit fontScale="90000"/>
          </a:bodyPr>
          <a:lstStyle/>
          <a:p>
            <a:r>
              <a:rPr lang="en-US" dirty="0"/>
              <a:t>Creating a weaved essay with your perspective and another’s perspective. </a:t>
            </a:r>
            <a:br>
              <a:rPr lang="en-US" dirty="0"/>
            </a:br>
            <a:endParaRPr lang="en-US" dirty="0"/>
          </a:p>
        </p:txBody>
      </p:sp>
      <p:sp>
        <p:nvSpPr>
          <p:cNvPr id="3" name="Content Placeholder 2">
            <a:extLst>
              <a:ext uri="{FF2B5EF4-FFF2-40B4-BE49-F238E27FC236}">
                <a16:creationId xmlns:a16="http://schemas.microsoft.com/office/drawing/2014/main" id="{A6134F1F-1305-7D40-8E02-6D2F8E6A8891}"/>
              </a:ext>
            </a:extLst>
          </p:cNvPr>
          <p:cNvSpPr>
            <a:spLocks noGrp="1"/>
          </p:cNvSpPr>
          <p:nvPr>
            <p:ph idx="1"/>
          </p:nvPr>
        </p:nvSpPr>
        <p:spPr/>
        <p:txBody>
          <a:bodyPr/>
          <a:lstStyle/>
          <a:p>
            <a:pPr marL="0" indent="0">
              <a:buNone/>
            </a:pPr>
            <a:r>
              <a:rPr lang="en-US" dirty="0"/>
              <a:t>In the next example is from ”Climbing Shingle Peak” by Joey Franklin. He alternates paragraphs about his own experience with the Boy Scout troop with paragraphs about Henry David Thoreau. The essays explorations are enhanced by moving back and forth between these two. </a:t>
            </a:r>
          </a:p>
        </p:txBody>
      </p:sp>
    </p:spTree>
    <p:extLst>
      <p:ext uri="{BB962C8B-B14F-4D97-AF65-F5344CB8AC3E}">
        <p14:creationId xmlns:p14="http://schemas.microsoft.com/office/powerpoint/2010/main" val="241343945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screenshot of a cell phone&#10;&#10;Description automatically generated">
            <a:extLst>
              <a:ext uri="{FF2B5EF4-FFF2-40B4-BE49-F238E27FC236}">
                <a16:creationId xmlns:a16="http://schemas.microsoft.com/office/drawing/2014/main" id="{0BA87840-0C21-5549-8050-C47F1E2B94AC}"/>
              </a:ext>
            </a:extLst>
          </p:cNvPr>
          <p:cNvPicPr>
            <a:picLocks noChangeAspect="1"/>
          </p:cNvPicPr>
          <p:nvPr/>
        </p:nvPicPr>
        <p:blipFill>
          <a:blip r:embed="rId2"/>
          <a:stretch>
            <a:fillRect/>
          </a:stretch>
        </p:blipFill>
        <p:spPr>
          <a:xfrm>
            <a:off x="929390" y="442519"/>
            <a:ext cx="9818558" cy="5675467"/>
          </a:xfrm>
          <a:prstGeom prst="rect">
            <a:avLst/>
          </a:prstGeom>
        </p:spPr>
      </p:pic>
    </p:spTree>
    <p:extLst>
      <p:ext uri="{BB962C8B-B14F-4D97-AF65-F5344CB8AC3E}">
        <p14:creationId xmlns:p14="http://schemas.microsoft.com/office/powerpoint/2010/main" val="324667165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2916D4-7C31-DC45-8E33-2D2F6557017A}"/>
              </a:ext>
            </a:extLst>
          </p:cNvPr>
          <p:cNvSpPr>
            <a:spLocks noGrp="1"/>
          </p:cNvSpPr>
          <p:nvPr>
            <p:ph type="title"/>
          </p:nvPr>
        </p:nvSpPr>
        <p:spPr/>
        <p:txBody>
          <a:bodyPr/>
          <a:lstStyle/>
          <a:p>
            <a:r>
              <a:rPr lang="en-US" dirty="0"/>
              <a:t>Liz Knight “Rivers” </a:t>
            </a:r>
          </a:p>
        </p:txBody>
      </p:sp>
      <p:sp>
        <p:nvSpPr>
          <p:cNvPr id="3" name="Rectangle 2">
            <a:extLst>
              <a:ext uri="{FF2B5EF4-FFF2-40B4-BE49-F238E27FC236}">
                <a16:creationId xmlns:a16="http://schemas.microsoft.com/office/drawing/2014/main" id="{BA71F284-5234-9949-B076-25EBA2A66FFE}"/>
              </a:ext>
            </a:extLst>
          </p:cNvPr>
          <p:cNvSpPr/>
          <p:nvPr/>
        </p:nvSpPr>
        <p:spPr>
          <a:xfrm>
            <a:off x="408215" y="1469572"/>
            <a:ext cx="11609614" cy="4893647"/>
          </a:xfrm>
          <a:prstGeom prst="rect">
            <a:avLst/>
          </a:prstGeom>
        </p:spPr>
        <p:txBody>
          <a:bodyPr wrap="square">
            <a:spAutoFit/>
          </a:bodyPr>
          <a:lstStyle/>
          <a:p>
            <a:pPr indent="457200">
              <a:lnSpc>
                <a:spcPct val="200000"/>
              </a:lnSpc>
            </a:pPr>
            <a:r>
              <a:rPr lang="en-US" sz="2400" dirty="0">
                <a:latin typeface="Garamond" panose="02020404030301010803" pitchFamily="18" charset="0"/>
                <a:ea typeface="Times New Roman" panose="02020603050405020304" pitchFamily="18" charset="0"/>
              </a:rPr>
              <a:t>Now is the time of year, when the days are shorter and the nights longer, that I lie in bed and think about rivers. There is a bigger window of time in which I feel justified in being in bed and my skin fades to a mottled white. There is snow on the ground and – today, at least – snow blowing through the streets. It’s cold. I love this time of year. But the rivers are still flowing, and this haunts me a little as I lie in bed at night. </a:t>
            </a:r>
            <a:endParaRPr lang="en-US" sz="2400" dirty="0">
              <a:latin typeface="Times New Roman" panose="02020603050405020304" pitchFamily="18" charset="0"/>
              <a:ea typeface="Times New Roman" panose="02020603050405020304" pitchFamily="18" charset="0"/>
            </a:endParaRPr>
          </a:p>
          <a:p>
            <a:pPr algn="r"/>
            <a:r>
              <a:rPr lang="en-US" sz="2400" i="1" dirty="0">
                <a:latin typeface="Garamond" panose="02020404030301010803" pitchFamily="18" charset="0"/>
                <a:ea typeface="Times New Roman" panose="02020603050405020304" pitchFamily="18" charset="0"/>
              </a:rPr>
              <a:t>The spell of the canyon is awfully strong </a:t>
            </a:r>
            <a:endParaRPr lang="en-US" sz="2400" dirty="0">
              <a:latin typeface="Times New Roman" panose="02020603050405020304" pitchFamily="18" charset="0"/>
              <a:ea typeface="Times New Roman" panose="02020603050405020304" pitchFamily="18" charset="0"/>
            </a:endParaRPr>
          </a:p>
          <a:p>
            <a:pPr algn="r"/>
            <a:r>
              <a:rPr lang="en-US" sz="2400" i="1" dirty="0">
                <a:latin typeface="Garamond" panose="02020404030301010803" pitchFamily="18" charset="0"/>
                <a:ea typeface="Times New Roman" panose="02020603050405020304" pitchFamily="18" charset="0"/>
              </a:rPr>
              <a:t>and it holds something of me I know it will never give up.</a:t>
            </a:r>
            <a:endParaRPr lang="en-US" sz="2400" dirty="0">
              <a:latin typeface="Times New Roman" panose="02020603050405020304" pitchFamily="18" charset="0"/>
              <a:ea typeface="Times New Roman" panose="02020603050405020304" pitchFamily="18" charset="0"/>
            </a:endParaRPr>
          </a:p>
          <a:p>
            <a:pPr algn="r"/>
            <a:r>
              <a:rPr lang="en-US" sz="2400" i="1" dirty="0">
                <a:latin typeface="Garamond" panose="02020404030301010803" pitchFamily="18" charset="0"/>
                <a:ea typeface="Times New Roman" panose="02020603050405020304" pitchFamily="18" charset="0"/>
              </a:rPr>
              <a:t>Haldane “Buzz” Holmstrom, 1938</a:t>
            </a:r>
            <a:endParaRPr lang="en-US" sz="2400" dirty="0">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69140734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D9860A3-7D82-2347-A066-0C29315AEBAE}"/>
              </a:ext>
            </a:extLst>
          </p:cNvPr>
          <p:cNvSpPr/>
          <p:nvPr/>
        </p:nvSpPr>
        <p:spPr>
          <a:xfrm>
            <a:off x="996287" y="791571"/>
            <a:ext cx="11000095" cy="5161478"/>
          </a:xfrm>
          <a:prstGeom prst="rect">
            <a:avLst/>
          </a:prstGeom>
        </p:spPr>
        <p:txBody>
          <a:bodyPr wrap="square">
            <a:spAutoFit/>
          </a:bodyPr>
          <a:lstStyle/>
          <a:p>
            <a:pPr indent="457200">
              <a:lnSpc>
                <a:spcPct val="200000"/>
              </a:lnSpc>
            </a:pPr>
            <a:r>
              <a:rPr lang="en-US" sz="2400" dirty="0">
                <a:latin typeface="Garamond" panose="02020404030301010803" pitchFamily="18" charset="0"/>
                <a:ea typeface="Times New Roman" panose="02020603050405020304" pitchFamily="18" charset="0"/>
              </a:rPr>
              <a:t>Rivers must have haunted Haldane “Buzz” Holmstrom, as well. Holmstrom was a service station attendant in the tiny logging town of Coquille, Oregon, who in the 1930s inexplicably developed an interest in running rivers. He designed and built his own boats, with varying success, and began piloting them down the rivers closest to his home: the Rogue, the Coquille, the Chetco, the Umpqua, and the Smith—a new boat for each new river. With no prior river-running experience and no one to instruct him, he was forced to learn quickly how to row and read the currents. </a:t>
            </a:r>
            <a:endParaRPr lang="en-US" sz="2400" dirty="0">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421188993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DC12EF-5B20-C44A-8E26-7F75DB8D016A}"/>
              </a:ext>
            </a:extLst>
          </p:cNvPr>
          <p:cNvSpPr>
            <a:spLocks noGrp="1"/>
          </p:cNvSpPr>
          <p:nvPr>
            <p:ph type="title"/>
          </p:nvPr>
        </p:nvSpPr>
        <p:spPr/>
        <p:txBody>
          <a:bodyPr/>
          <a:lstStyle/>
          <a:p>
            <a:r>
              <a:rPr lang="en-US" dirty="0"/>
              <a:t>Researching culture and talking to/interviewing locals</a:t>
            </a:r>
          </a:p>
        </p:txBody>
      </p:sp>
      <p:sp>
        <p:nvSpPr>
          <p:cNvPr id="3" name="Content Placeholder 2">
            <a:extLst>
              <a:ext uri="{FF2B5EF4-FFF2-40B4-BE49-F238E27FC236}">
                <a16:creationId xmlns:a16="http://schemas.microsoft.com/office/drawing/2014/main" id="{BAF2BD20-5FAF-BE49-ACB3-51793D587F2D}"/>
              </a:ext>
            </a:extLst>
          </p:cNvPr>
          <p:cNvSpPr>
            <a:spLocks noGrp="1"/>
          </p:cNvSpPr>
          <p:nvPr>
            <p:ph idx="1"/>
          </p:nvPr>
        </p:nvSpPr>
        <p:spPr/>
        <p:txBody>
          <a:bodyPr>
            <a:normAutofit fontScale="92500"/>
          </a:bodyPr>
          <a:lstStyle/>
          <a:p>
            <a:pPr marL="0" indent="0">
              <a:buNone/>
            </a:pPr>
            <a:r>
              <a:rPr lang="en-US" dirty="0"/>
              <a:t>We can enhance the texture of our essays by doing computer/library research on subjects connected to the story of our experience and by interviewing people we meet on our journey (including those who travel with us). </a:t>
            </a:r>
          </a:p>
          <a:p>
            <a:r>
              <a:rPr lang="en-US" u="sng" dirty="0"/>
              <a:t>Taking notes</a:t>
            </a:r>
            <a:r>
              <a:rPr lang="en-US" dirty="0"/>
              <a:t>: A great essayist, Brian Doyle, said once that when he’s talking to people, he gives them full attention; then afterward, in private, he immediately writes in his notebook everything he remembers. Making a recording can help, but it may distract the person you’re talking to.</a:t>
            </a:r>
          </a:p>
          <a:p>
            <a:r>
              <a:rPr lang="en-US" u="sng" dirty="0"/>
              <a:t>Privacy</a:t>
            </a:r>
            <a:r>
              <a:rPr lang="en-US" dirty="0"/>
              <a:t>: Make sure you think carefully about using sensitive information. You might get permission of the interviewee, keep their identity secret, or take the risk of offending them. </a:t>
            </a:r>
            <a:endParaRPr lang="en-US" u="sng" dirty="0"/>
          </a:p>
        </p:txBody>
      </p:sp>
    </p:spTree>
    <p:extLst>
      <p:ext uri="{BB962C8B-B14F-4D97-AF65-F5344CB8AC3E}">
        <p14:creationId xmlns:p14="http://schemas.microsoft.com/office/powerpoint/2010/main" val="14269113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C901357-045C-F545-903F-7AB93E94B465}"/>
              </a:ext>
            </a:extLst>
          </p:cNvPr>
          <p:cNvSpPr/>
          <p:nvPr/>
        </p:nvSpPr>
        <p:spPr>
          <a:xfrm>
            <a:off x="312820" y="58846"/>
            <a:ext cx="11566359" cy="6124754"/>
          </a:xfrm>
          <a:prstGeom prst="rect">
            <a:avLst/>
          </a:prstGeom>
        </p:spPr>
        <p:txBody>
          <a:bodyPr wrap="square">
            <a:spAutoFit/>
          </a:bodyPr>
          <a:lstStyle/>
          <a:p>
            <a:r>
              <a:rPr lang="en-US" sz="3600" dirty="0"/>
              <a:t>From Eva Holland’s essay: </a:t>
            </a:r>
          </a:p>
          <a:p>
            <a:endParaRPr lang="en-US" sz="3600" dirty="0"/>
          </a:p>
          <a:p>
            <a:r>
              <a:rPr lang="en-US" sz="3200" dirty="0"/>
              <a:t>In 2006, researchers in the U.K. published a survey of 24 peer-reviewed studies examining people's motivations for playing sports. Echoing the Nike ad, the survey found that teenage girls increased their self-esteem and tapped into new social support networks when they joined a sports team. But those rewards came with a corresponding sacrifice. "While many girls wanted to be physically active," the researchers wrote, "a tension existed between wishing to appear feminine and attractive and the sweaty muscular image attached to active women ... A clear opposition can be seen between girls wanting to be physically active and at the same time feminine."</a:t>
            </a:r>
          </a:p>
        </p:txBody>
      </p:sp>
    </p:spTree>
    <p:extLst>
      <p:ext uri="{BB962C8B-B14F-4D97-AF65-F5344CB8AC3E}">
        <p14:creationId xmlns:p14="http://schemas.microsoft.com/office/powerpoint/2010/main" val="19621201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D4F655-4742-974C-9F5E-A5A9DD62FC4A}"/>
              </a:ext>
            </a:extLst>
          </p:cNvPr>
          <p:cNvSpPr>
            <a:spLocks noGrp="1"/>
          </p:cNvSpPr>
          <p:nvPr>
            <p:ph type="title"/>
          </p:nvPr>
        </p:nvSpPr>
        <p:spPr/>
        <p:txBody>
          <a:bodyPr/>
          <a:lstStyle/>
          <a:p>
            <a:r>
              <a:rPr lang="en-US" dirty="0"/>
              <a:t>Genres of travel writing: </a:t>
            </a:r>
          </a:p>
        </p:txBody>
      </p:sp>
      <p:sp>
        <p:nvSpPr>
          <p:cNvPr id="3" name="Content Placeholder 2">
            <a:extLst>
              <a:ext uri="{FF2B5EF4-FFF2-40B4-BE49-F238E27FC236}">
                <a16:creationId xmlns:a16="http://schemas.microsoft.com/office/drawing/2014/main" id="{D2B2C1BA-4B0E-6848-A95C-6521A9EE6D70}"/>
              </a:ext>
            </a:extLst>
          </p:cNvPr>
          <p:cNvSpPr>
            <a:spLocks noGrp="1"/>
          </p:cNvSpPr>
          <p:nvPr>
            <p:ph idx="1"/>
          </p:nvPr>
        </p:nvSpPr>
        <p:spPr/>
        <p:txBody>
          <a:bodyPr/>
          <a:lstStyle/>
          <a:p>
            <a:r>
              <a:rPr lang="en-US" dirty="0"/>
              <a:t>How to (Rick </a:t>
            </a:r>
            <a:r>
              <a:rPr lang="en-US" dirty="0" err="1"/>
              <a:t>Steves</a:t>
            </a:r>
            <a:r>
              <a:rPr lang="en-US" dirty="0"/>
              <a:t>)</a:t>
            </a:r>
          </a:p>
          <a:p>
            <a:r>
              <a:rPr lang="en-US" dirty="0"/>
              <a:t>Journalistic</a:t>
            </a:r>
          </a:p>
          <a:p>
            <a:r>
              <a:rPr lang="en-US" b="1" dirty="0"/>
              <a:t>Personal or meditative essay </a:t>
            </a:r>
            <a:r>
              <a:rPr lang="en-US" dirty="0"/>
              <a:t>(the kind found in Best American Travel Essays)</a:t>
            </a:r>
            <a:endParaRPr lang="en-US" b="1" dirty="0"/>
          </a:p>
          <a:p>
            <a:r>
              <a:rPr lang="en-US" dirty="0"/>
              <a:t>Blend </a:t>
            </a:r>
          </a:p>
        </p:txBody>
      </p:sp>
    </p:spTree>
    <p:extLst>
      <p:ext uri="{BB962C8B-B14F-4D97-AF65-F5344CB8AC3E}">
        <p14:creationId xmlns:p14="http://schemas.microsoft.com/office/powerpoint/2010/main" val="81906497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89340B-A18D-6B43-ACAF-ACF64CA0258B}"/>
              </a:ext>
            </a:extLst>
          </p:cNvPr>
          <p:cNvSpPr>
            <a:spLocks noGrp="1"/>
          </p:cNvSpPr>
          <p:nvPr>
            <p:ph type="title"/>
          </p:nvPr>
        </p:nvSpPr>
        <p:spPr>
          <a:xfrm>
            <a:off x="838200" y="681037"/>
            <a:ext cx="10515600" cy="1009651"/>
          </a:xfrm>
        </p:spPr>
        <p:txBody>
          <a:bodyPr>
            <a:normAutofit fontScale="90000"/>
          </a:bodyPr>
          <a:lstStyle/>
          <a:p>
            <a:pPr algn="ctr"/>
            <a:r>
              <a:rPr lang="en-US" b="1" dirty="0"/>
              <a:t>Heart of Dark Chocolate</a:t>
            </a:r>
            <a:br>
              <a:rPr lang="en-US" b="1" dirty="0"/>
            </a:br>
            <a:r>
              <a:rPr lang="en-US" dirty="0"/>
              <a:t>by Rowan Jacobsen</a:t>
            </a:r>
            <a:br>
              <a:rPr lang="en-US" dirty="0"/>
            </a:br>
            <a:r>
              <a:rPr lang="en-US" i="1" dirty="0"/>
              <a:t>Outside</a:t>
            </a:r>
            <a:r>
              <a:rPr lang="en-US" dirty="0"/>
              <a:t> magazine, Sep 13, 2010</a:t>
            </a:r>
            <a:br>
              <a:rPr lang="en-US" dirty="0"/>
            </a:br>
            <a:endParaRPr lang="en-US" dirty="0"/>
          </a:p>
        </p:txBody>
      </p:sp>
      <p:sp>
        <p:nvSpPr>
          <p:cNvPr id="3" name="Content Placeholder 2">
            <a:extLst>
              <a:ext uri="{FF2B5EF4-FFF2-40B4-BE49-F238E27FC236}">
                <a16:creationId xmlns:a16="http://schemas.microsoft.com/office/drawing/2014/main" id="{638068F1-B720-7A44-A9AE-107D254794C3}"/>
              </a:ext>
            </a:extLst>
          </p:cNvPr>
          <p:cNvSpPr>
            <a:spLocks noGrp="1"/>
          </p:cNvSpPr>
          <p:nvPr>
            <p:ph idx="1"/>
          </p:nvPr>
        </p:nvSpPr>
        <p:spPr/>
        <p:txBody>
          <a:bodyPr/>
          <a:lstStyle/>
          <a:p>
            <a:pPr marL="0" indent="0">
              <a:buNone/>
            </a:pPr>
            <a:r>
              <a:rPr lang="en-US" dirty="0"/>
              <a:t>WILD CACAO? A MYTH, disappeared ages ago, extinct—that's what my industry sources had said, anyway. Chocolate is made by fermenting, drying, roasting, and grinding the almond-size fruit seeds of </a:t>
            </a:r>
            <a:r>
              <a:rPr lang="en-US" i="1" dirty="0"/>
              <a:t>Theobroma</a:t>
            </a:r>
            <a:r>
              <a:rPr lang="en-US" dirty="0"/>
              <a:t> cacao, which has been farmed—and therefore much changed by humans—for thousands of years. The ancestors of the Maya perfected the process in Mesoamerica, and it was later passed on to the Aztecs. In the 16th century, conquistador chronicles tell us, the Maya were cultivating vast cacao orchards throughout the Yucatán and Chiapas. It was thoroughly domesticated. Until recent genetic testing proved that the tree is actually native to Amazonia, many scholars believed it hailed from the Maya homelands.</a:t>
            </a:r>
          </a:p>
        </p:txBody>
      </p:sp>
    </p:spTree>
    <p:extLst>
      <p:ext uri="{BB962C8B-B14F-4D97-AF65-F5344CB8AC3E}">
        <p14:creationId xmlns:p14="http://schemas.microsoft.com/office/powerpoint/2010/main" val="230013933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783BC0-534F-2B4F-8AC4-92C9AAEEABD4}"/>
              </a:ext>
            </a:extLst>
          </p:cNvPr>
          <p:cNvSpPr>
            <a:spLocks noGrp="1"/>
          </p:cNvSpPr>
          <p:nvPr>
            <p:ph type="title"/>
          </p:nvPr>
        </p:nvSpPr>
        <p:spPr/>
        <p:txBody>
          <a:bodyPr>
            <a:normAutofit fontScale="90000"/>
          </a:bodyPr>
          <a:lstStyle/>
          <a:p>
            <a:pPr algn="ctr"/>
            <a:r>
              <a:rPr lang="en-US" dirty="0"/>
              <a:t>How to Use a Squat Toilet</a:t>
            </a:r>
            <a:br>
              <a:rPr lang="en-US" dirty="0"/>
            </a:br>
            <a:r>
              <a:rPr lang="en-US" sz="3600" dirty="0"/>
              <a:t>By Frank Bures</a:t>
            </a:r>
            <a:br>
              <a:rPr lang="en-US" dirty="0"/>
            </a:br>
            <a:r>
              <a:rPr lang="en-US" sz="3100" dirty="0"/>
              <a:t>World Hum: The Best Travel Stories on the Internet, 25 Sept. 2006</a:t>
            </a:r>
          </a:p>
        </p:txBody>
      </p:sp>
      <p:sp>
        <p:nvSpPr>
          <p:cNvPr id="3" name="Content Placeholder 2">
            <a:extLst>
              <a:ext uri="{FF2B5EF4-FFF2-40B4-BE49-F238E27FC236}">
                <a16:creationId xmlns:a16="http://schemas.microsoft.com/office/drawing/2014/main" id="{2253A945-D67F-5E48-B560-EF48E7FA442F}"/>
              </a:ext>
            </a:extLst>
          </p:cNvPr>
          <p:cNvSpPr>
            <a:spLocks noGrp="1"/>
          </p:cNvSpPr>
          <p:nvPr>
            <p:ph idx="1"/>
          </p:nvPr>
        </p:nvSpPr>
        <p:spPr>
          <a:xfrm>
            <a:off x="529389" y="2037347"/>
            <a:ext cx="10824411" cy="4941721"/>
          </a:xfrm>
        </p:spPr>
        <p:txBody>
          <a:bodyPr>
            <a:normAutofit fontScale="85000" lnSpcReduction="20000"/>
          </a:bodyPr>
          <a:lstStyle/>
          <a:p>
            <a:pPr marL="0" indent="0">
              <a:buNone/>
            </a:pPr>
            <a:r>
              <a:rPr lang="en-US" sz="3900" dirty="0"/>
              <a:t>Beginning Squatting: I called Doug Lansky, a traveler and travel writer who knows the hardships of squatting. “It’s difficult,” said Lansky, who edited a book called, There’s No Toilet Paper on the Road Less Traveled.</a:t>
            </a:r>
          </a:p>
          <a:p>
            <a:pPr marL="0" indent="0">
              <a:buNone/>
            </a:pPr>
            <a:endParaRPr lang="en-US" sz="3900" dirty="0"/>
          </a:p>
          <a:p>
            <a:pPr marL="0" indent="0">
              <a:buNone/>
            </a:pPr>
            <a:r>
              <a:rPr lang="en-US" sz="3900" dirty="0"/>
              <a:t>“There aren’t any helpful directions, like a seatback pocket, that show you how to use a squat toilet. You have to sort of find your own technique, whether you’re up more on the balls of your feet, or whether you get a little more comfortable and put your heels down. And if you get advanced, you can even bring the newspaper in with you. That’s sort of the double black diamond mogul run of squatting.” </a:t>
            </a:r>
          </a:p>
          <a:p>
            <a:endParaRPr lang="en-US" dirty="0"/>
          </a:p>
        </p:txBody>
      </p:sp>
    </p:spTree>
    <p:extLst>
      <p:ext uri="{BB962C8B-B14F-4D97-AF65-F5344CB8AC3E}">
        <p14:creationId xmlns:p14="http://schemas.microsoft.com/office/powerpoint/2010/main" val="198384734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D4404722-F587-1040-A20B-A64459E4C033}"/>
              </a:ext>
            </a:extLst>
          </p:cNvPr>
          <p:cNvSpPr/>
          <p:nvPr/>
        </p:nvSpPr>
        <p:spPr>
          <a:xfrm>
            <a:off x="272716" y="320842"/>
            <a:ext cx="11646568" cy="6278642"/>
          </a:xfrm>
          <a:prstGeom prst="rect">
            <a:avLst/>
          </a:prstGeom>
        </p:spPr>
        <p:txBody>
          <a:bodyPr wrap="square">
            <a:spAutoFit/>
          </a:bodyPr>
          <a:lstStyle/>
          <a:p>
            <a:r>
              <a:rPr lang="en-US" sz="3200" dirty="0"/>
              <a:t>World Hum travel advice guru and Vagabonding author Rolf Potts has also seen a few squatters in his day. “In places like India, and many parts of Asia,” he told me, “a bathroom won’t have toilet paper. It will have a little cup of water. Basically, after you’ve done your business, you take your left hand and wash the exit hole of fecal matter, then wash your hand. That’s why nobody shakes hands with their left hand in most of Asia and the Middle East, because that’s your wiping hand.”</a:t>
            </a:r>
          </a:p>
          <a:p>
            <a:endParaRPr lang="en-US" sz="3200" dirty="0"/>
          </a:p>
          <a:p>
            <a:r>
              <a:rPr lang="en-US" sz="3200" dirty="0"/>
              <a:t>Dr. Jane Wilson-</a:t>
            </a:r>
            <a:r>
              <a:rPr lang="en-US" sz="3200" dirty="0" err="1"/>
              <a:t>Howarth</a:t>
            </a:r>
            <a:r>
              <a:rPr lang="en-US" sz="3200" dirty="0"/>
              <a:t> is probably the world’s foremost expert on excretion, a real Buddha of Bowel Movements, and she’s not afraid to get into the details.</a:t>
            </a:r>
          </a:p>
          <a:p>
            <a:endParaRPr lang="en-US" dirty="0"/>
          </a:p>
        </p:txBody>
      </p:sp>
    </p:spTree>
    <p:extLst>
      <p:ext uri="{BB962C8B-B14F-4D97-AF65-F5344CB8AC3E}">
        <p14:creationId xmlns:p14="http://schemas.microsoft.com/office/powerpoint/2010/main" val="36206121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4CC1EC-D035-2C46-80CC-4C395A577635}"/>
              </a:ext>
            </a:extLst>
          </p:cNvPr>
          <p:cNvSpPr>
            <a:spLocks noGrp="1"/>
          </p:cNvSpPr>
          <p:nvPr>
            <p:ph type="title"/>
          </p:nvPr>
        </p:nvSpPr>
        <p:spPr/>
        <p:txBody>
          <a:bodyPr/>
          <a:lstStyle/>
          <a:p>
            <a:r>
              <a:rPr lang="en-US" dirty="0"/>
              <a:t>From Michael Chabon’s essay:</a:t>
            </a:r>
          </a:p>
        </p:txBody>
      </p:sp>
      <p:sp>
        <p:nvSpPr>
          <p:cNvPr id="3" name="Content Placeholder 2">
            <a:extLst>
              <a:ext uri="{FF2B5EF4-FFF2-40B4-BE49-F238E27FC236}">
                <a16:creationId xmlns:a16="http://schemas.microsoft.com/office/drawing/2014/main" id="{F6BA02E1-B260-9A4C-A315-31E8795B627D}"/>
              </a:ext>
            </a:extLst>
          </p:cNvPr>
          <p:cNvSpPr>
            <a:spLocks noGrp="1"/>
          </p:cNvSpPr>
          <p:nvPr>
            <p:ph idx="1"/>
          </p:nvPr>
        </p:nvSpPr>
        <p:spPr>
          <a:xfrm>
            <a:off x="529389" y="1363579"/>
            <a:ext cx="10940716" cy="5129296"/>
          </a:xfrm>
        </p:spPr>
        <p:txBody>
          <a:bodyPr>
            <a:normAutofit lnSpcReduction="10000"/>
          </a:bodyPr>
          <a:lstStyle/>
          <a:p>
            <a:r>
              <a:rPr lang="en-US" dirty="0"/>
              <a:t>“Before, they grow the hashish here,” he said. “Very good hashish. The best.”</a:t>
            </a:r>
          </a:p>
          <a:p>
            <a:r>
              <a:rPr lang="en-US" dirty="0"/>
              <a:t>I saw that he expected this American whom fate had placed in the front seat of his employer’s second-best minivan, dressed in a knitted wool </a:t>
            </a:r>
            <a:r>
              <a:rPr lang="en-US" i="1" dirty="0" err="1"/>
              <a:t>taqiyah</a:t>
            </a:r>
            <a:r>
              <a:rPr lang="en-US" dirty="0"/>
              <a:t>, or skullcap, and a hooded djellaba over an </a:t>
            </a:r>
            <a:r>
              <a:rPr lang="en-US" i="1" dirty="0"/>
              <a:t>Illmatic</a:t>
            </a:r>
            <a:r>
              <a:rPr lang="en-US" dirty="0"/>
              <a:t> T-shirt, to take an interest in the subject of hashish.</a:t>
            </a:r>
          </a:p>
          <a:p>
            <a:r>
              <a:rPr lang="en-US" dirty="0"/>
              <a:t>“Interesting,” I said, trying to sound uninterested.</a:t>
            </a:r>
          </a:p>
          <a:p>
            <a:r>
              <a:rPr lang="en-US" dirty="0"/>
              <a:t>“Yes, but it is finished. The government says it will be better to grow the tobacco.”</a:t>
            </a:r>
          </a:p>
          <a:p>
            <a:r>
              <a:rPr lang="en-US" dirty="0"/>
              <a:t>From a public health perspective, the underlying premise of this policy struck me as grievously flawed, but there was nothing much </a:t>
            </a:r>
            <a:r>
              <a:rPr lang="en-US" dirty="0" err="1"/>
              <a:t>Rida</a:t>
            </a:r>
            <a:r>
              <a:rPr lang="en-US" dirty="0"/>
              <a:t> or I could do about it. So I let it pass.</a:t>
            </a:r>
          </a:p>
          <a:p>
            <a:endParaRPr lang="en-US" dirty="0"/>
          </a:p>
        </p:txBody>
      </p:sp>
    </p:spTree>
    <p:extLst>
      <p:ext uri="{BB962C8B-B14F-4D97-AF65-F5344CB8AC3E}">
        <p14:creationId xmlns:p14="http://schemas.microsoft.com/office/powerpoint/2010/main" val="285748367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C85206-7645-034E-8B96-2ED9E1459C61}"/>
              </a:ext>
            </a:extLst>
          </p:cNvPr>
          <p:cNvSpPr>
            <a:spLocks noGrp="1"/>
          </p:cNvSpPr>
          <p:nvPr>
            <p:ph type="title"/>
          </p:nvPr>
        </p:nvSpPr>
        <p:spPr/>
        <p:txBody>
          <a:bodyPr/>
          <a:lstStyle/>
          <a:p>
            <a:r>
              <a:rPr lang="en-US" dirty="0"/>
              <a:t>Practice/Discussion (stop the presentation) </a:t>
            </a:r>
          </a:p>
        </p:txBody>
      </p:sp>
      <p:sp>
        <p:nvSpPr>
          <p:cNvPr id="3" name="Content Placeholder 2">
            <a:extLst>
              <a:ext uri="{FF2B5EF4-FFF2-40B4-BE49-F238E27FC236}">
                <a16:creationId xmlns:a16="http://schemas.microsoft.com/office/drawing/2014/main" id="{62306B83-DCCC-884A-BF82-64B7FB436612}"/>
              </a:ext>
            </a:extLst>
          </p:cNvPr>
          <p:cNvSpPr>
            <a:spLocks noGrp="1"/>
          </p:cNvSpPr>
          <p:nvPr>
            <p:ph idx="1"/>
          </p:nvPr>
        </p:nvSpPr>
        <p:spPr/>
        <p:txBody>
          <a:bodyPr/>
          <a:lstStyle/>
          <a:p>
            <a:r>
              <a:rPr lang="en-US" dirty="0"/>
              <a:t>Practice: If you were to make your essay about the trip you took into a conversation, what writer or other person would you converse with? Write a few details about that person that you might use.</a:t>
            </a:r>
          </a:p>
          <a:p>
            <a:r>
              <a:rPr lang="en-US" dirty="0"/>
              <a:t>What questions do you have about research and interviewing?  </a:t>
            </a:r>
          </a:p>
        </p:txBody>
      </p:sp>
    </p:spTree>
    <p:extLst>
      <p:ext uri="{BB962C8B-B14F-4D97-AF65-F5344CB8AC3E}">
        <p14:creationId xmlns:p14="http://schemas.microsoft.com/office/powerpoint/2010/main" val="204010272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6BBC2D-4BCF-E445-B6FF-2E1B291F4C1E}"/>
              </a:ext>
            </a:extLst>
          </p:cNvPr>
          <p:cNvSpPr>
            <a:spLocks noGrp="1"/>
          </p:cNvSpPr>
          <p:nvPr>
            <p:ph type="title"/>
          </p:nvPr>
        </p:nvSpPr>
        <p:spPr/>
        <p:txBody>
          <a:bodyPr/>
          <a:lstStyle/>
          <a:p>
            <a:r>
              <a:rPr lang="en-US" dirty="0"/>
              <a:t>Finding places to publish </a:t>
            </a:r>
          </a:p>
        </p:txBody>
      </p:sp>
      <p:sp>
        <p:nvSpPr>
          <p:cNvPr id="3" name="Content Placeholder 2">
            <a:extLst>
              <a:ext uri="{FF2B5EF4-FFF2-40B4-BE49-F238E27FC236}">
                <a16:creationId xmlns:a16="http://schemas.microsoft.com/office/drawing/2014/main" id="{B5A5649D-2A86-8C4D-9A98-C6F106AB60E6}"/>
              </a:ext>
            </a:extLst>
          </p:cNvPr>
          <p:cNvSpPr>
            <a:spLocks noGrp="1"/>
          </p:cNvSpPr>
          <p:nvPr>
            <p:ph idx="1"/>
          </p:nvPr>
        </p:nvSpPr>
        <p:spPr/>
        <p:txBody>
          <a:bodyPr>
            <a:normAutofit lnSpcReduction="10000"/>
          </a:bodyPr>
          <a:lstStyle/>
          <a:p>
            <a:pPr marL="0" indent="0">
              <a:buNone/>
            </a:pPr>
            <a:r>
              <a:rPr lang="en-US" dirty="0"/>
              <a:t>The basic rule is read the journal where you want to publish, so you know the journal’s interests and style.</a:t>
            </a:r>
          </a:p>
          <a:p>
            <a:pPr marL="0" indent="0">
              <a:buNone/>
            </a:pPr>
            <a:endParaRPr lang="en-US" dirty="0"/>
          </a:p>
          <a:p>
            <a:r>
              <a:rPr lang="en-US" dirty="0"/>
              <a:t>My piece ”Like the Lilies” was published in </a:t>
            </a:r>
            <a:r>
              <a:rPr lang="en-US" dirty="0">
                <a:hlinkClick r:id="rId2"/>
              </a:rPr>
              <a:t>Dialogue: A Journal of Mormon Thought</a:t>
            </a:r>
            <a:r>
              <a:rPr lang="en-US" dirty="0"/>
              <a:t>. </a:t>
            </a:r>
          </a:p>
          <a:p>
            <a:r>
              <a:rPr lang="en-US" dirty="0"/>
              <a:t>Joey Franklin’s “Climbing Shingle Peak” was published in </a:t>
            </a:r>
            <a:r>
              <a:rPr lang="en-US" dirty="0">
                <a:hlinkClick r:id="rId3"/>
              </a:rPr>
              <a:t>Sport Literate</a:t>
            </a:r>
            <a:r>
              <a:rPr lang="en-US" dirty="0"/>
              <a:t>. </a:t>
            </a:r>
          </a:p>
          <a:p>
            <a:r>
              <a:rPr lang="en-US" dirty="0"/>
              <a:t>Others I’ve quoted were published in </a:t>
            </a:r>
            <a:r>
              <a:rPr lang="en-US" i="1" dirty="0"/>
              <a:t>Harpers Magazine, Outside, Bon Appétit, </a:t>
            </a:r>
            <a:r>
              <a:rPr lang="en-US" i="1" dirty="0" err="1"/>
              <a:t>SBNation</a:t>
            </a:r>
            <a:r>
              <a:rPr lang="en-US" i="1" dirty="0"/>
              <a:t>, </a:t>
            </a:r>
            <a:r>
              <a:rPr lang="en-US" dirty="0"/>
              <a:t>and </a:t>
            </a:r>
            <a:r>
              <a:rPr lang="en-US" i="1" dirty="0"/>
              <a:t>World Hum: The Best Travel Stories on the Internet.</a:t>
            </a:r>
            <a:endParaRPr lang="en-US" dirty="0"/>
          </a:p>
          <a:p>
            <a:endParaRPr lang="en-US" dirty="0"/>
          </a:p>
        </p:txBody>
      </p:sp>
    </p:spTree>
    <p:extLst>
      <p:ext uri="{BB962C8B-B14F-4D97-AF65-F5344CB8AC3E}">
        <p14:creationId xmlns:p14="http://schemas.microsoft.com/office/powerpoint/2010/main" val="299189936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F3CF40-9503-9A44-889D-10EA215F908A}"/>
              </a:ext>
            </a:extLst>
          </p:cNvPr>
          <p:cNvSpPr>
            <a:spLocks noGrp="1"/>
          </p:cNvSpPr>
          <p:nvPr>
            <p:ph type="title"/>
          </p:nvPr>
        </p:nvSpPr>
        <p:spPr/>
        <p:txBody>
          <a:bodyPr/>
          <a:lstStyle/>
          <a:p>
            <a:r>
              <a:rPr lang="en-US" dirty="0"/>
              <a:t>Other sources:</a:t>
            </a:r>
          </a:p>
        </p:txBody>
      </p:sp>
      <p:sp>
        <p:nvSpPr>
          <p:cNvPr id="3" name="Content Placeholder 2">
            <a:extLst>
              <a:ext uri="{FF2B5EF4-FFF2-40B4-BE49-F238E27FC236}">
                <a16:creationId xmlns:a16="http://schemas.microsoft.com/office/drawing/2014/main" id="{C5F380D9-C807-6446-BC86-87E6A48B7A5F}"/>
              </a:ext>
            </a:extLst>
          </p:cNvPr>
          <p:cNvSpPr>
            <a:spLocks noGrp="1"/>
          </p:cNvSpPr>
          <p:nvPr>
            <p:ph idx="1"/>
          </p:nvPr>
        </p:nvSpPr>
        <p:spPr/>
        <p:txBody>
          <a:bodyPr/>
          <a:lstStyle/>
          <a:p>
            <a:r>
              <a:rPr lang="en-US" i="1" dirty="0"/>
              <a:t>Best American Essays </a:t>
            </a:r>
            <a:r>
              <a:rPr lang="en-US" dirty="0"/>
              <a:t>contains a list in the back of where the pieces were originally published. </a:t>
            </a:r>
          </a:p>
          <a:p>
            <a:r>
              <a:rPr lang="en-US" dirty="0"/>
              <a:t>Newspapers occasionally publish travel essays, but they will be heavy on information and light on reflection/meditation. </a:t>
            </a:r>
          </a:p>
          <a:p>
            <a:r>
              <a:rPr lang="en-US" dirty="0"/>
              <a:t>Use the internet to find other travel journals where personal essays are accepted. </a:t>
            </a:r>
          </a:p>
        </p:txBody>
      </p:sp>
    </p:spTree>
    <p:extLst>
      <p:ext uri="{BB962C8B-B14F-4D97-AF65-F5344CB8AC3E}">
        <p14:creationId xmlns:p14="http://schemas.microsoft.com/office/powerpoint/2010/main" val="167459181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97BCDF-B575-704B-8B35-8939B008D734}"/>
              </a:ext>
            </a:extLst>
          </p:cNvPr>
          <p:cNvSpPr>
            <a:spLocks noGrp="1"/>
          </p:cNvSpPr>
          <p:nvPr>
            <p:ph type="title"/>
          </p:nvPr>
        </p:nvSpPr>
        <p:spPr/>
        <p:txBody>
          <a:bodyPr/>
          <a:lstStyle/>
          <a:p>
            <a:r>
              <a:rPr lang="en-US" dirty="0"/>
              <a:t>Practice/Discussion (stop the presentation) </a:t>
            </a:r>
          </a:p>
        </p:txBody>
      </p:sp>
      <p:sp>
        <p:nvSpPr>
          <p:cNvPr id="3" name="Content Placeholder 2">
            <a:extLst>
              <a:ext uri="{FF2B5EF4-FFF2-40B4-BE49-F238E27FC236}">
                <a16:creationId xmlns:a16="http://schemas.microsoft.com/office/drawing/2014/main" id="{ECF51DEB-0C7C-974D-8367-129574B445AD}"/>
              </a:ext>
            </a:extLst>
          </p:cNvPr>
          <p:cNvSpPr>
            <a:spLocks noGrp="1"/>
          </p:cNvSpPr>
          <p:nvPr>
            <p:ph idx="1"/>
          </p:nvPr>
        </p:nvSpPr>
        <p:spPr/>
        <p:txBody>
          <a:bodyPr/>
          <a:lstStyle/>
          <a:p>
            <a:r>
              <a:rPr lang="en-US" dirty="0"/>
              <a:t>What unanswered questions do you still have about the process of writing travel essays? </a:t>
            </a:r>
          </a:p>
        </p:txBody>
      </p:sp>
    </p:spTree>
    <p:extLst>
      <p:ext uri="{BB962C8B-B14F-4D97-AF65-F5344CB8AC3E}">
        <p14:creationId xmlns:p14="http://schemas.microsoft.com/office/powerpoint/2010/main" val="259483349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F49937-1696-5847-9E06-371BB4C21114}"/>
              </a:ext>
            </a:extLst>
          </p:cNvPr>
          <p:cNvSpPr>
            <a:spLocks noGrp="1"/>
          </p:cNvSpPr>
          <p:nvPr>
            <p:ph type="title"/>
          </p:nvPr>
        </p:nvSpPr>
        <p:spPr/>
        <p:txBody>
          <a:bodyPr/>
          <a:lstStyle/>
          <a:p>
            <a:r>
              <a:rPr lang="en-US" dirty="0"/>
              <a:t>Three kinds of Double Vision</a:t>
            </a:r>
          </a:p>
        </p:txBody>
      </p:sp>
      <p:sp>
        <p:nvSpPr>
          <p:cNvPr id="3" name="Content Placeholder 2">
            <a:extLst>
              <a:ext uri="{FF2B5EF4-FFF2-40B4-BE49-F238E27FC236}">
                <a16:creationId xmlns:a16="http://schemas.microsoft.com/office/drawing/2014/main" id="{75F9ECDF-2BB9-DC47-9178-AF4DC103CC40}"/>
              </a:ext>
            </a:extLst>
          </p:cNvPr>
          <p:cNvSpPr>
            <a:spLocks noGrp="1"/>
          </p:cNvSpPr>
          <p:nvPr>
            <p:ph idx="1"/>
          </p:nvPr>
        </p:nvSpPr>
        <p:spPr/>
        <p:txBody>
          <a:bodyPr/>
          <a:lstStyle/>
          <a:p>
            <a:r>
              <a:rPr lang="en-US" dirty="0"/>
              <a:t>Reinterpreting a single experience (Then I thought x, now I think y.)</a:t>
            </a:r>
          </a:p>
          <a:p>
            <a:r>
              <a:rPr lang="en-US" dirty="0"/>
              <a:t>Combining an experience (material) from the present with experiences (material) from the past. </a:t>
            </a:r>
          </a:p>
          <a:p>
            <a:r>
              <a:rPr lang="en-US" dirty="0"/>
              <a:t>Combining personal experiences and researched material </a:t>
            </a:r>
          </a:p>
          <a:p>
            <a:pPr marL="0" indent="0">
              <a:buNone/>
            </a:pPr>
            <a:endParaRPr lang="en-US" dirty="0"/>
          </a:p>
        </p:txBody>
      </p:sp>
    </p:spTree>
    <p:extLst>
      <p:ext uri="{BB962C8B-B14F-4D97-AF65-F5344CB8AC3E}">
        <p14:creationId xmlns:p14="http://schemas.microsoft.com/office/powerpoint/2010/main" val="252198304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398CA2-3800-EE47-B11A-823B4B64C7C0}"/>
              </a:ext>
            </a:extLst>
          </p:cNvPr>
          <p:cNvSpPr>
            <a:spLocks noGrp="1"/>
          </p:cNvSpPr>
          <p:nvPr>
            <p:ph type="title"/>
          </p:nvPr>
        </p:nvSpPr>
        <p:spPr/>
        <p:txBody>
          <a:bodyPr/>
          <a:lstStyle/>
          <a:p>
            <a:r>
              <a:rPr lang="en-US" b="1" dirty="0"/>
              <a:t>Recording details</a:t>
            </a:r>
          </a:p>
        </p:txBody>
      </p:sp>
      <p:sp>
        <p:nvSpPr>
          <p:cNvPr id="3" name="Content Placeholder 2">
            <a:extLst>
              <a:ext uri="{FF2B5EF4-FFF2-40B4-BE49-F238E27FC236}">
                <a16:creationId xmlns:a16="http://schemas.microsoft.com/office/drawing/2014/main" id="{77E61AA4-C26D-844A-B1FA-ACEEFD08B19D}"/>
              </a:ext>
            </a:extLst>
          </p:cNvPr>
          <p:cNvSpPr>
            <a:spLocks noGrp="1"/>
          </p:cNvSpPr>
          <p:nvPr>
            <p:ph idx="1"/>
          </p:nvPr>
        </p:nvSpPr>
        <p:spPr/>
        <p:txBody>
          <a:bodyPr/>
          <a:lstStyle/>
          <a:p>
            <a:pPr marL="0" indent="0">
              <a:buNone/>
            </a:pPr>
            <a:r>
              <a:rPr lang="en-US" sz="2400" dirty="0"/>
              <a:t>Carry a notebook or journal with you wherever you travel. It can be small enough to fit in your pocket or large enough to sketch in.  </a:t>
            </a:r>
          </a:p>
          <a:p>
            <a:pPr marL="0" indent="0" algn="ctr">
              <a:buNone/>
            </a:pPr>
            <a:endParaRPr lang="en-US" sz="3600" dirty="0"/>
          </a:p>
          <a:p>
            <a:pPr marL="0" indent="0" algn="ctr">
              <a:buNone/>
            </a:pPr>
            <a:r>
              <a:rPr lang="en-US" sz="3600" dirty="0"/>
              <a:t>“Shipping Out: On the (nearly lethal) comforts of a luxury cruise</a:t>
            </a:r>
            <a:r>
              <a:rPr lang="en-US" dirty="0"/>
              <a:t>” </a:t>
            </a:r>
          </a:p>
          <a:p>
            <a:pPr marL="0" indent="0" algn="ctr">
              <a:buNone/>
            </a:pPr>
            <a:r>
              <a:rPr lang="en-US" dirty="0"/>
              <a:t>by David Foster Wallace. </a:t>
            </a:r>
            <a:endParaRPr lang="en-US" i="1" dirty="0"/>
          </a:p>
          <a:p>
            <a:pPr marL="0" indent="0" algn="ctr">
              <a:buNone/>
            </a:pPr>
            <a:r>
              <a:rPr lang="en-US" i="1" dirty="0"/>
              <a:t>Harpers Magazine</a:t>
            </a:r>
            <a:r>
              <a:rPr lang="en-US" dirty="0"/>
              <a:t>, January 1996</a:t>
            </a:r>
          </a:p>
        </p:txBody>
      </p:sp>
    </p:spTree>
    <p:extLst>
      <p:ext uri="{BB962C8B-B14F-4D97-AF65-F5344CB8AC3E}">
        <p14:creationId xmlns:p14="http://schemas.microsoft.com/office/powerpoint/2010/main" val="223662271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C66D7CDE-209C-9C42-B707-D7B0EA8D20F9}"/>
              </a:ext>
            </a:extLst>
          </p:cNvPr>
          <p:cNvPicPr>
            <a:picLocks noChangeAspect="1"/>
          </p:cNvPicPr>
          <p:nvPr/>
        </p:nvPicPr>
        <p:blipFill>
          <a:blip r:embed="rId2"/>
          <a:stretch>
            <a:fillRect/>
          </a:stretch>
        </p:blipFill>
        <p:spPr>
          <a:xfrm>
            <a:off x="465221" y="178840"/>
            <a:ext cx="11502190" cy="6500320"/>
          </a:xfrm>
          <a:prstGeom prst="rect">
            <a:avLst/>
          </a:prstGeom>
        </p:spPr>
      </p:pic>
    </p:spTree>
    <p:extLst>
      <p:ext uri="{BB962C8B-B14F-4D97-AF65-F5344CB8AC3E}">
        <p14:creationId xmlns:p14="http://schemas.microsoft.com/office/powerpoint/2010/main" val="408192634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112C3F-AD8B-4345-98EC-CE7195D63626}"/>
              </a:ext>
            </a:extLst>
          </p:cNvPr>
          <p:cNvSpPr>
            <a:spLocks noGrp="1"/>
          </p:cNvSpPr>
          <p:nvPr>
            <p:ph type="title"/>
          </p:nvPr>
        </p:nvSpPr>
        <p:spPr/>
        <p:txBody>
          <a:bodyPr/>
          <a:lstStyle/>
          <a:p>
            <a:r>
              <a:rPr lang="en-US" dirty="0"/>
              <a:t>From “Climbing Shingle Peak” by Joey Franklin</a:t>
            </a:r>
          </a:p>
        </p:txBody>
      </p:sp>
      <p:sp>
        <p:nvSpPr>
          <p:cNvPr id="3" name="Content Placeholder 2">
            <a:extLst>
              <a:ext uri="{FF2B5EF4-FFF2-40B4-BE49-F238E27FC236}">
                <a16:creationId xmlns:a16="http://schemas.microsoft.com/office/drawing/2014/main" id="{F1FCDC87-B171-2F4D-BCD9-EBD1C1D4B0B3}"/>
              </a:ext>
            </a:extLst>
          </p:cNvPr>
          <p:cNvSpPr>
            <a:spLocks noGrp="1"/>
          </p:cNvSpPr>
          <p:nvPr>
            <p:ph idx="1"/>
          </p:nvPr>
        </p:nvSpPr>
        <p:spPr/>
        <p:txBody>
          <a:bodyPr/>
          <a:lstStyle/>
          <a:p>
            <a:pPr marL="0" indent="0">
              <a:buNone/>
            </a:pPr>
            <a:endParaRPr lang="en-US" dirty="0"/>
          </a:p>
        </p:txBody>
      </p:sp>
    </p:spTree>
    <p:extLst>
      <p:ext uri="{BB962C8B-B14F-4D97-AF65-F5344CB8AC3E}">
        <p14:creationId xmlns:p14="http://schemas.microsoft.com/office/powerpoint/2010/main" val="301821499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screenshot of a cell phone&#10;&#10;Description automatically generated">
            <a:extLst>
              <a:ext uri="{FF2B5EF4-FFF2-40B4-BE49-F238E27FC236}">
                <a16:creationId xmlns:a16="http://schemas.microsoft.com/office/drawing/2014/main" id="{8A9637FF-5C86-F94A-AB3D-562095F01E93}"/>
              </a:ext>
            </a:extLst>
          </p:cNvPr>
          <p:cNvPicPr>
            <a:picLocks noChangeAspect="1"/>
          </p:cNvPicPr>
          <p:nvPr/>
        </p:nvPicPr>
        <p:blipFill>
          <a:blip r:embed="rId2"/>
          <a:stretch>
            <a:fillRect/>
          </a:stretch>
        </p:blipFill>
        <p:spPr>
          <a:xfrm>
            <a:off x="1008185" y="37123"/>
            <a:ext cx="10175630" cy="6783754"/>
          </a:xfrm>
          <a:prstGeom prst="rect">
            <a:avLst/>
          </a:prstGeom>
        </p:spPr>
      </p:pic>
    </p:spTree>
    <p:extLst>
      <p:ext uri="{BB962C8B-B14F-4D97-AF65-F5344CB8AC3E}">
        <p14:creationId xmlns:p14="http://schemas.microsoft.com/office/powerpoint/2010/main" val="380407157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BA4A0A-0FB7-DC47-98A5-FD45812E8544}"/>
              </a:ext>
            </a:extLst>
          </p:cNvPr>
          <p:cNvSpPr>
            <a:spLocks noGrp="1"/>
          </p:cNvSpPr>
          <p:nvPr>
            <p:ph type="title"/>
          </p:nvPr>
        </p:nvSpPr>
        <p:spPr/>
        <p:txBody>
          <a:bodyPr/>
          <a:lstStyle/>
          <a:p>
            <a:r>
              <a:rPr lang="en-US" dirty="0"/>
              <a:t>Practice/Discussion (stop the presentation) </a:t>
            </a:r>
          </a:p>
        </p:txBody>
      </p:sp>
      <p:sp>
        <p:nvSpPr>
          <p:cNvPr id="3" name="Content Placeholder 2">
            <a:extLst>
              <a:ext uri="{FF2B5EF4-FFF2-40B4-BE49-F238E27FC236}">
                <a16:creationId xmlns:a16="http://schemas.microsoft.com/office/drawing/2014/main" id="{7B2FF7AF-59C4-3E45-AEE5-A310660492BA}"/>
              </a:ext>
            </a:extLst>
          </p:cNvPr>
          <p:cNvSpPr>
            <a:spLocks noGrp="1"/>
          </p:cNvSpPr>
          <p:nvPr>
            <p:ph idx="1"/>
          </p:nvPr>
        </p:nvSpPr>
        <p:spPr/>
        <p:txBody>
          <a:bodyPr>
            <a:normAutofit/>
          </a:bodyPr>
          <a:lstStyle/>
          <a:p>
            <a:r>
              <a:rPr lang="en-US" dirty="0"/>
              <a:t>Practice: Record a sentence about each of three trips that you could write essays about, one you have already taken, and two that you plan to take. </a:t>
            </a:r>
          </a:p>
          <a:p>
            <a:r>
              <a:rPr lang="en-US" dirty="0"/>
              <a:t>Discuss: Who has an unusual future trip planned? Put your sentence in Chat. </a:t>
            </a:r>
          </a:p>
          <a:p>
            <a:r>
              <a:rPr lang="en-US" dirty="0"/>
              <a:t>Practice: In 3 minutes, describe the back of your own hand, listing at least 10 distinct characteristics or descriptors. The idea is that if someone had your description, they could identify your hand. </a:t>
            </a:r>
          </a:p>
          <a:p>
            <a:r>
              <a:rPr lang="en-US" dirty="0"/>
              <a:t>Discuss: What did you learn from this exercise about your ability to describe well? Do you carry a journal with you everywhere? </a:t>
            </a:r>
          </a:p>
          <a:p>
            <a:endParaRPr lang="en-US" dirty="0"/>
          </a:p>
        </p:txBody>
      </p:sp>
    </p:spTree>
    <p:extLst>
      <p:ext uri="{BB962C8B-B14F-4D97-AF65-F5344CB8AC3E}">
        <p14:creationId xmlns:p14="http://schemas.microsoft.com/office/powerpoint/2010/main" val="160136678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456</TotalTime>
  <Words>2628</Words>
  <Application>Microsoft Macintosh PowerPoint</Application>
  <PresentationFormat>Widescreen</PresentationFormat>
  <Paragraphs>107</Paragraphs>
  <Slides>37</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37</vt:i4>
      </vt:variant>
    </vt:vector>
  </HeadingPairs>
  <TitlesOfParts>
    <vt:vector size="43" baseType="lpstr">
      <vt:lpstr>Arial</vt:lpstr>
      <vt:lpstr>Calibri</vt:lpstr>
      <vt:lpstr>Calibri Light</vt:lpstr>
      <vt:lpstr>Garamond</vt:lpstr>
      <vt:lpstr>Times New Roman</vt:lpstr>
      <vt:lpstr>Office Theme</vt:lpstr>
      <vt:lpstr>Double Vision in Travel Essays: Something Old and Something New</vt:lpstr>
      <vt:lpstr>Subjects of travel writing:</vt:lpstr>
      <vt:lpstr>Genres of travel writing: </vt:lpstr>
      <vt:lpstr>Three kinds of Double Vision</vt:lpstr>
      <vt:lpstr>Recording details</vt:lpstr>
      <vt:lpstr>PowerPoint Presentation</vt:lpstr>
      <vt:lpstr>From “Climbing Shingle Peak” by Joey Franklin</vt:lpstr>
      <vt:lpstr>PowerPoint Presentation</vt:lpstr>
      <vt:lpstr>Practice/Discussion (stop the presentation) </vt:lpstr>
      <vt:lpstr>Discovering/creating the meaning of an experience</vt:lpstr>
      <vt:lpstr>PowerPoint Presentation</vt:lpstr>
      <vt:lpstr>PowerPoint Presentation</vt:lpstr>
      <vt:lpstr>That Time Writer Michael Chabon Packed His Family Into a Minivan With a Stranger in Morocco Bon Appétit, APRIL 23, 2015  </vt:lpstr>
      <vt:lpstr>PowerPoint Presentation</vt:lpstr>
      <vt:lpstr>Practice/Discussion (stop the presentation) </vt:lpstr>
      <vt:lpstr>Split perspective </vt:lpstr>
      <vt:lpstr>PowerPoint Presentation</vt:lpstr>
      <vt:lpstr>Why We Play:  Doing What We Love, Despite the Risks by Eva Holland SB Nation, June 25, 2014</vt:lpstr>
      <vt:lpstr>Combining past and present experiences in a weaved essay, </vt:lpstr>
      <vt:lpstr>Experience from a few years before</vt:lpstr>
      <vt:lpstr>Experience from when I was a child</vt:lpstr>
      <vt:lpstr>From “Climbing Shingle Peak” by Joey Franklin</vt:lpstr>
      <vt:lpstr>Practice/Discussion (stop the presentation) </vt:lpstr>
      <vt:lpstr>Creating a weaved essay with your perspective and another’s perspective.  </vt:lpstr>
      <vt:lpstr>PowerPoint Presentation</vt:lpstr>
      <vt:lpstr>Liz Knight “Rivers” </vt:lpstr>
      <vt:lpstr>PowerPoint Presentation</vt:lpstr>
      <vt:lpstr>Researching culture and talking to/interviewing locals</vt:lpstr>
      <vt:lpstr>PowerPoint Presentation</vt:lpstr>
      <vt:lpstr>Heart of Dark Chocolate by Rowan Jacobsen Outside magazine, Sep 13, 2010 </vt:lpstr>
      <vt:lpstr>How to Use a Squat Toilet By Frank Bures World Hum: The Best Travel Stories on the Internet, 25 Sept. 2006</vt:lpstr>
      <vt:lpstr>PowerPoint Presentation</vt:lpstr>
      <vt:lpstr>From Michael Chabon’s essay:</vt:lpstr>
      <vt:lpstr>Practice/Discussion (stop the presentation) </vt:lpstr>
      <vt:lpstr>Finding places to publish </vt:lpstr>
      <vt:lpstr>Other sources:</vt:lpstr>
      <vt:lpstr>Practice/Discussion (stop the presentation)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Double Vision in Travel Essays: Something Old and Something New</dc:title>
  <dc:creator>John Bennion</dc:creator>
  <cp:lastModifiedBy>John Bennion</cp:lastModifiedBy>
  <cp:revision>26</cp:revision>
  <dcterms:created xsi:type="dcterms:W3CDTF">2020-07-17T22:09:36Z</dcterms:created>
  <dcterms:modified xsi:type="dcterms:W3CDTF">2020-08-03T23:11:06Z</dcterms:modified>
</cp:coreProperties>
</file>