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73" r:id="rId3"/>
    <p:sldId id="258" r:id="rId4"/>
    <p:sldId id="259" r:id="rId5"/>
    <p:sldId id="260" r:id="rId6"/>
    <p:sldId id="257" r:id="rId7"/>
    <p:sldId id="261" r:id="rId8"/>
    <p:sldId id="262" r:id="rId9"/>
    <p:sldId id="270" r:id="rId10"/>
    <p:sldId id="263" r:id="rId11"/>
    <p:sldId id="264" r:id="rId12"/>
    <p:sldId id="274" r:id="rId13"/>
    <p:sldId id="271" r:id="rId14"/>
    <p:sldId id="265" r:id="rId15"/>
    <p:sldId id="266" r:id="rId16"/>
    <p:sldId id="267" r:id="rId17"/>
    <p:sldId id="269" r:id="rId18"/>
    <p:sldId id="272"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43"/>
  </p:normalViewPr>
  <p:slideViewPr>
    <p:cSldViewPr>
      <p:cViewPr varScale="1">
        <p:scale>
          <a:sx n="90" d="100"/>
          <a:sy n="90" d="100"/>
        </p:scale>
        <p:origin x="1744" y="2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C17907-8546-4E15-8593-3C98582279D1}" type="datetimeFigureOut">
              <a:rPr lang="en-US" smtClean="0"/>
              <a:t>3/21/16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B270E4-0005-4B73-B7DC-6D79ECA14581}" type="slidenum">
              <a:rPr lang="en-US" smtClean="0"/>
              <a:t>‹#›</a:t>
            </a:fld>
            <a:endParaRPr lang="en-US"/>
          </a:p>
        </p:txBody>
      </p:sp>
    </p:spTree>
    <p:extLst>
      <p:ext uri="{BB962C8B-B14F-4D97-AF65-F5344CB8AC3E}">
        <p14:creationId xmlns:p14="http://schemas.microsoft.com/office/powerpoint/2010/main" val="1453564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you write a persuasive essay, you make an argument: you make a claim in your thesis and offer some reasoning, using evidence, that suggests why the thesis is still true. When you </a:t>
            </a:r>
            <a:r>
              <a:rPr lang="en-US" baseline="0" dirty="0" err="1" smtClean="0"/>
              <a:t>counterargue</a:t>
            </a:r>
            <a:r>
              <a:rPr lang="en-US" baseline="0" dirty="0" smtClean="0"/>
              <a:t>, you consider a possible argument against your thesis or some part of your reasoning and then state why your claim is still valid. </a:t>
            </a:r>
            <a:endParaRPr lang="en-US" dirty="0" smtClean="0"/>
          </a:p>
        </p:txBody>
      </p:sp>
      <p:sp>
        <p:nvSpPr>
          <p:cNvPr id="4" name="Slide Number Placeholder 3"/>
          <p:cNvSpPr>
            <a:spLocks noGrp="1"/>
          </p:cNvSpPr>
          <p:nvPr>
            <p:ph type="sldNum" sz="quarter" idx="10"/>
          </p:nvPr>
        </p:nvSpPr>
        <p:spPr/>
        <p:txBody>
          <a:bodyPr/>
          <a:lstStyle/>
          <a:p>
            <a:fld id="{FDB270E4-0005-4B73-B7DC-6D79ECA14581}" type="slidenum">
              <a:rPr lang="en-US" smtClean="0"/>
              <a:t>1</a:t>
            </a:fld>
            <a:endParaRPr lang="en-US"/>
          </a:p>
        </p:txBody>
      </p:sp>
    </p:spTree>
    <p:extLst>
      <p:ext uri="{BB962C8B-B14F-4D97-AF65-F5344CB8AC3E}">
        <p14:creationId xmlns:p14="http://schemas.microsoft.com/office/powerpoint/2010/main" val="3536049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consider a</a:t>
            </a:r>
            <a:r>
              <a:rPr lang="en-US" baseline="0" dirty="0" smtClean="0"/>
              <a:t> possible thesis and begin to work on your first draft, ask yourself how an intelligent person might disagree with you or see matters differently. When you can imagine an intelligent disagreement, you have an arguable idea for a persuasive essay.</a:t>
            </a:r>
            <a:endParaRPr lang="en-US" dirty="0"/>
          </a:p>
        </p:txBody>
      </p:sp>
      <p:sp>
        <p:nvSpPr>
          <p:cNvPr id="4" name="Slide Number Placeholder 3"/>
          <p:cNvSpPr>
            <a:spLocks noGrp="1"/>
          </p:cNvSpPr>
          <p:nvPr>
            <p:ph type="sldNum" sz="quarter" idx="10"/>
          </p:nvPr>
        </p:nvSpPr>
        <p:spPr/>
        <p:txBody>
          <a:bodyPr/>
          <a:lstStyle/>
          <a:p>
            <a:fld id="{FDB270E4-0005-4B73-B7DC-6D79ECA14581}" type="slidenum">
              <a:rPr lang="en-US" smtClean="0"/>
              <a:t>18</a:t>
            </a:fld>
            <a:endParaRPr lang="en-US"/>
          </a:p>
        </p:txBody>
      </p:sp>
    </p:spTree>
    <p:extLst>
      <p:ext uri="{BB962C8B-B14F-4D97-AF65-F5344CB8AC3E}">
        <p14:creationId xmlns:p14="http://schemas.microsoft.com/office/powerpoint/2010/main" val="1734239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have my students brainstorm their ideas as a class FIRST.</a:t>
            </a:r>
          </a:p>
        </p:txBody>
      </p:sp>
      <p:sp>
        <p:nvSpPr>
          <p:cNvPr id="4" name="Slide Number Placeholder 3"/>
          <p:cNvSpPr>
            <a:spLocks noGrp="1"/>
          </p:cNvSpPr>
          <p:nvPr>
            <p:ph type="sldNum" sz="quarter" idx="10"/>
          </p:nvPr>
        </p:nvSpPr>
        <p:spPr/>
        <p:txBody>
          <a:bodyPr/>
          <a:lstStyle/>
          <a:p>
            <a:fld id="{FDB270E4-0005-4B73-B7DC-6D79ECA14581}" type="slidenum">
              <a:rPr lang="en-US" smtClean="0"/>
              <a:t>2</a:t>
            </a:fld>
            <a:endParaRPr lang="en-US"/>
          </a:p>
        </p:txBody>
      </p:sp>
    </p:spTree>
    <p:extLst>
      <p:ext uri="{BB962C8B-B14F-4D97-AF65-F5344CB8AC3E}">
        <p14:creationId xmlns:p14="http://schemas.microsoft.com/office/powerpoint/2010/main" val="4294621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imagine</a:t>
            </a:r>
            <a:r>
              <a:rPr lang="en-US" baseline="0" dirty="0" smtClean="0"/>
              <a:t> a reader, who doesn’t share your opinion, or cite a real person, who might resist your argument. How would you address the concerns of this guy?</a:t>
            </a:r>
            <a:endParaRPr lang="en-US" dirty="0"/>
          </a:p>
        </p:txBody>
      </p:sp>
      <p:sp>
        <p:nvSpPr>
          <p:cNvPr id="4" name="Slide Number Placeholder 3"/>
          <p:cNvSpPr>
            <a:spLocks noGrp="1"/>
          </p:cNvSpPr>
          <p:nvPr>
            <p:ph type="sldNum" sz="quarter" idx="10"/>
          </p:nvPr>
        </p:nvSpPr>
        <p:spPr/>
        <p:txBody>
          <a:bodyPr/>
          <a:lstStyle/>
          <a:p>
            <a:fld id="{FDB270E4-0005-4B73-B7DC-6D79ECA14581}" type="slidenum">
              <a:rPr lang="en-US" smtClean="0"/>
              <a:t>3</a:t>
            </a:fld>
            <a:endParaRPr lang="en-US"/>
          </a:p>
        </p:txBody>
      </p:sp>
    </p:spTree>
    <p:extLst>
      <p:ext uri="{BB962C8B-B14F-4D97-AF65-F5344CB8AC3E}">
        <p14:creationId xmlns:p14="http://schemas.microsoft.com/office/powerpoint/2010/main" val="1446628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this one? How do they differ?</a:t>
            </a:r>
            <a:endParaRPr lang="en-US" dirty="0"/>
          </a:p>
        </p:txBody>
      </p:sp>
      <p:sp>
        <p:nvSpPr>
          <p:cNvPr id="4" name="Slide Number Placeholder 3"/>
          <p:cNvSpPr>
            <a:spLocks noGrp="1"/>
          </p:cNvSpPr>
          <p:nvPr>
            <p:ph type="sldNum" sz="quarter" idx="10"/>
          </p:nvPr>
        </p:nvSpPr>
        <p:spPr/>
        <p:txBody>
          <a:bodyPr/>
          <a:lstStyle/>
          <a:p>
            <a:fld id="{FDB270E4-0005-4B73-B7DC-6D79ECA14581}" type="slidenum">
              <a:rPr lang="en-US" smtClean="0"/>
              <a:t>4</a:t>
            </a:fld>
            <a:endParaRPr lang="en-US"/>
          </a:p>
        </p:txBody>
      </p:sp>
    </p:spTree>
    <p:extLst>
      <p:ext uri="{BB962C8B-B14F-4D97-AF65-F5344CB8AC3E}">
        <p14:creationId xmlns:p14="http://schemas.microsoft.com/office/powerpoint/2010/main" val="2985694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about this woman? What</a:t>
            </a:r>
            <a:r>
              <a:rPr lang="en-US" baseline="0" dirty="0" smtClean="0"/>
              <a:t> are her concerns, and how would your solution impact her?</a:t>
            </a:r>
            <a:endParaRPr lang="en-US" dirty="0"/>
          </a:p>
        </p:txBody>
      </p:sp>
      <p:sp>
        <p:nvSpPr>
          <p:cNvPr id="4" name="Slide Number Placeholder 3"/>
          <p:cNvSpPr>
            <a:spLocks noGrp="1"/>
          </p:cNvSpPr>
          <p:nvPr>
            <p:ph type="sldNum" sz="quarter" idx="10"/>
          </p:nvPr>
        </p:nvSpPr>
        <p:spPr/>
        <p:txBody>
          <a:bodyPr/>
          <a:lstStyle/>
          <a:p>
            <a:fld id="{FDB270E4-0005-4B73-B7DC-6D79ECA14581}" type="slidenum">
              <a:rPr lang="en-US" smtClean="0"/>
              <a:t>5</a:t>
            </a:fld>
            <a:endParaRPr lang="en-US"/>
          </a:p>
        </p:txBody>
      </p:sp>
    </p:spTree>
    <p:extLst>
      <p:ext uri="{BB962C8B-B14F-4D97-AF65-F5344CB8AC3E}">
        <p14:creationId xmlns:p14="http://schemas.microsoft.com/office/powerpoint/2010/main" val="340899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It’s important to use clear signals to alert the reader that the paper is about to express a view different from (typically, the opposite of) the thesis. Since the purpose of the whole paper, including the counter-argument, is to support the thesis, these signals are crucial. Without them the paper appears incoherent and contradictory.</a:t>
            </a:r>
            <a:endParaRPr lang="en-US" dirty="0"/>
          </a:p>
        </p:txBody>
      </p:sp>
      <p:sp>
        <p:nvSpPr>
          <p:cNvPr id="4" name="Slide Number Placeholder 3"/>
          <p:cNvSpPr>
            <a:spLocks noGrp="1"/>
          </p:cNvSpPr>
          <p:nvPr>
            <p:ph type="sldNum" sz="quarter" idx="10"/>
          </p:nvPr>
        </p:nvSpPr>
        <p:spPr/>
        <p:txBody>
          <a:bodyPr/>
          <a:lstStyle/>
          <a:p>
            <a:fld id="{FDB270E4-0005-4B73-B7DC-6D79ECA14581}" type="slidenum">
              <a:rPr lang="en-US" smtClean="0"/>
              <a:t>9</a:t>
            </a:fld>
            <a:endParaRPr lang="en-US"/>
          </a:p>
        </p:txBody>
      </p:sp>
    </p:spTree>
    <p:extLst>
      <p:ext uri="{BB962C8B-B14F-4D97-AF65-F5344CB8AC3E}">
        <p14:creationId xmlns:p14="http://schemas.microsoft.com/office/powerpoint/2010/main" val="2312334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a:t>
            </a:r>
            <a:r>
              <a:rPr lang="en-US" baseline="0" dirty="0" smtClean="0"/>
              <a:t> :28 to :42 !!</a:t>
            </a:r>
          </a:p>
          <a:p>
            <a:r>
              <a:rPr lang="en-US" baseline="0" dirty="0" smtClean="0"/>
              <a:t>Yellow doesn’t apply in this particular case—his claim is still true, despite the counter</a:t>
            </a:r>
            <a:endParaRPr lang="en-US" dirty="0"/>
          </a:p>
        </p:txBody>
      </p:sp>
      <p:sp>
        <p:nvSpPr>
          <p:cNvPr id="4" name="Slide Number Placeholder 3"/>
          <p:cNvSpPr>
            <a:spLocks noGrp="1"/>
          </p:cNvSpPr>
          <p:nvPr>
            <p:ph type="sldNum" sz="quarter" idx="10"/>
          </p:nvPr>
        </p:nvSpPr>
        <p:spPr/>
        <p:txBody>
          <a:bodyPr/>
          <a:lstStyle/>
          <a:p>
            <a:fld id="{FDB270E4-0005-4B73-B7DC-6D79ECA14581}" type="slidenum">
              <a:rPr lang="en-US" smtClean="0"/>
              <a:t>12</a:t>
            </a:fld>
            <a:endParaRPr lang="en-US"/>
          </a:p>
        </p:txBody>
      </p:sp>
    </p:spTree>
    <p:extLst>
      <p:ext uri="{BB962C8B-B14F-4D97-AF65-F5344CB8AC3E}">
        <p14:creationId xmlns:p14="http://schemas.microsoft.com/office/powerpoint/2010/main" val="703285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a:t>
            </a:r>
            <a:r>
              <a:rPr lang="en-US" baseline="0" dirty="0" smtClean="0"/>
              <a:t> A PLACEHOLDER: here I go to the board and we brainstorm how to know what potential counterarguments there are (research, talk to others, listen, ask, </a:t>
            </a:r>
            <a:r>
              <a:rPr lang="en-US" baseline="0" dirty="0" err="1" smtClean="0"/>
              <a:t>etc</a:t>
            </a:r>
            <a:r>
              <a:rPr lang="en-US" baseline="0" dirty="0" smtClean="0"/>
              <a:t>) Also, THINK! Now I have the students brainstorm counters for their own arguments for a few minutes and list them—in association with a particular point they’re making in their argument. Then I have them get with a partner and share. Then the partner gets a few minutes to think of some additional ones their partner didn’t think of. </a:t>
            </a:r>
            <a:endParaRPr lang="en-US" dirty="0"/>
          </a:p>
        </p:txBody>
      </p:sp>
      <p:sp>
        <p:nvSpPr>
          <p:cNvPr id="4" name="Slide Number Placeholder 3"/>
          <p:cNvSpPr>
            <a:spLocks noGrp="1"/>
          </p:cNvSpPr>
          <p:nvPr>
            <p:ph type="sldNum" sz="quarter" idx="10"/>
          </p:nvPr>
        </p:nvSpPr>
        <p:spPr/>
        <p:txBody>
          <a:bodyPr/>
          <a:lstStyle/>
          <a:p>
            <a:fld id="{FDB270E4-0005-4B73-B7DC-6D79ECA14581}" type="slidenum">
              <a:rPr lang="en-US" smtClean="0"/>
              <a:t>14</a:t>
            </a:fld>
            <a:endParaRPr lang="en-US"/>
          </a:p>
        </p:txBody>
      </p:sp>
    </p:spTree>
    <p:extLst>
      <p:ext uri="{BB962C8B-B14F-4D97-AF65-F5344CB8AC3E}">
        <p14:creationId xmlns:p14="http://schemas.microsoft.com/office/powerpoint/2010/main" val="4041599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counter-argument should be expressed thoroughly, fairly and objectively. Do not just write a quick sentence and then immediately rebut it. Give reasons why someone might actually hold that view. A few sentences or even a whole paragraph is not an unreasonable amount of space to give to the counter-argument. Again, the point is to show your reader that you have considered all sides of the question, </a:t>
            </a:r>
            <a:r>
              <a:rPr lang="en-US" sz="1200" b="0" i="1" kern="1200" dirty="0" smtClean="0">
                <a:solidFill>
                  <a:schemeClr val="tx1"/>
                </a:solidFill>
                <a:effectLst/>
                <a:latin typeface="+mn-lt"/>
                <a:ea typeface="+mn-ea"/>
                <a:cs typeface="+mn-cs"/>
              </a:rPr>
              <a:t>and</a:t>
            </a:r>
            <a:r>
              <a:rPr lang="en-US" sz="1200" b="0" i="0" kern="1200" dirty="0" smtClean="0">
                <a:solidFill>
                  <a:schemeClr val="tx1"/>
                </a:solidFill>
                <a:effectLst/>
                <a:latin typeface="+mn-lt"/>
                <a:ea typeface="+mn-ea"/>
                <a:cs typeface="+mn-cs"/>
              </a:rPr>
              <a:t> to make it easier to answer the counter-argument. It’s easier to respond to a point you have already spelled out—and it’s easier for your reader to follow you.</a:t>
            </a:r>
          </a:p>
          <a:p>
            <a:r>
              <a:rPr lang="en-US" sz="1200" b="0" i="0" kern="1200" dirty="0" smtClean="0">
                <a:solidFill>
                  <a:schemeClr val="tx1"/>
                </a:solidFill>
                <a:effectLst/>
                <a:latin typeface="+mn-lt"/>
                <a:ea typeface="+mn-ea"/>
                <a:cs typeface="+mn-cs"/>
              </a:rPr>
              <a:t>Make sure you express the counter-argument fairly and objectively. Ask yourself if the person who actually holds this position would accept your way of stating it. Put yourself in their shoes and give them the benefit of the doubt. Don’t use biased language or stack the deck when presenting their position. Readers see through that sort of thing pretty quickly.</a:t>
            </a:r>
          </a:p>
          <a:p>
            <a:r>
              <a:rPr lang="en-US" sz="1200" b="0" i="0" kern="1200" dirty="0" smtClean="0">
                <a:solidFill>
                  <a:schemeClr val="tx1"/>
                </a:solidFill>
                <a:effectLst/>
                <a:latin typeface="+mn-lt"/>
                <a:ea typeface="+mn-ea"/>
                <a:cs typeface="+mn-cs"/>
              </a:rPr>
              <a:t>Obviously, if you really believe the position expressed in your thesis, you will not be able to be completely objective in how you express the counter-argument—but you should try. One of the most common purposes of counter-argument is to address positions that many people hold but that you think are mistaken. Therefore you want to be respectful and give them the benefit of the doubt even if you think their views are incorrect. They’ll be much more likely to be persuaded then. (The other approach, to use sarcasm and satire to expose mistaken ideas, is very powerful, but should be used with care, especially before you’ve mastered the art of rhetoric.)</a:t>
            </a:r>
          </a:p>
        </p:txBody>
      </p:sp>
      <p:sp>
        <p:nvSpPr>
          <p:cNvPr id="4" name="Slide Number Placeholder 3"/>
          <p:cNvSpPr>
            <a:spLocks noGrp="1"/>
          </p:cNvSpPr>
          <p:nvPr>
            <p:ph type="sldNum" sz="quarter" idx="10"/>
          </p:nvPr>
        </p:nvSpPr>
        <p:spPr/>
        <p:txBody>
          <a:bodyPr/>
          <a:lstStyle/>
          <a:p>
            <a:fld id="{FDB270E4-0005-4B73-B7DC-6D79ECA14581}" type="slidenum">
              <a:rPr lang="en-US" smtClean="0"/>
              <a:t>17</a:t>
            </a:fld>
            <a:endParaRPr lang="en-US"/>
          </a:p>
        </p:txBody>
      </p:sp>
    </p:spTree>
    <p:extLst>
      <p:ext uri="{BB962C8B-B14F-4D97-AF65-F5344CB8AC3E}">
        <p14:creationId xmlns:p14="http://schemas.microsoft.com/office/powerpoint/2010/main" val="2310200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004C81-DFCF-422D-A481-35AD62EAE0A1}" type="datetimeFigureOut">
              <a:rPr lang="en-US" smtClean="0"/>
              <a:t>3/21/16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04C81-DFCF-422D-A481-35AD62EAE0A1}" type="datetimeFigureOut">
              <a:rPr lang="en-US" smtClean="0"/>
              <a:t>3/21/16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04C81-DFCF-422D-A481-35AD62EAE0A1}" type="datetimeFigureOut">
              <a:rPr lang="en-US" smtClean="0"/>
              <a:t>3/21/16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04C81-DFCF-422D-A481-35AD62EAE0A1}" type="datetimeFigureOut">
              <a:rPr lang="en-US" smtClean="0"/>
              <a:t>3/21/16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004C81-DFCF-422D-A481-35AD62EAE0A1}" type="datetimeFigureOut">
              <a:rPr lang="en-US" smtClean="0"/>
              <a:t>3/21/16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4004C81-DFCF-422D-A481-35AD62EAE0A1}" type="datetimeFigureOut">
              <a:rPr lang="en-US" smtClean="0"/>
              <a:t>3/21/16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004C81-DFCF-422D-A481-35AD62EAE0A1}" type="datetimeFigureOut">
              <a:rPr lang="en-US" smtClean="0"/>
              <a:t>3/21/16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004C81-DFCF-422D-A481-35AD62EAE0A1}" type="datetimeFigureOut">
              <a:rPr lang="en-US" smtClean="0"/>
              <a:t>3/21/16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004C81-DFCF-422D-A481-35AD62EAE0A1}" type="datetimeFigureOut">
              <a:rPr lang="en-US" smtClean="0"/>
              <a:t>3/21/16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004C81-DFCF-422D-A481-35AD62EAE0A1}" type="datetimeFigureOut">
              <a:rPr lang="en-US" smtClean="0"/>
              <a:t>3/21/16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0D10D-5530-4A4F-ABEB-EA5F7D31235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004C81-DFCF-422D-A481-35AD62EAE0A1}" type="datetimeFigureOut">
              <a:rPr lang="en-US" smtClean="0"/>
              <a:t>3/21/16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0D10D-5530-4A4F-ABEB-EA5F7D312353}"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44004C81-DFCF-422D-A481-35AD62EAE0A1}" type="datetimeFigureOut">
              <a:rPr lang="en-US" smtClean="0"/>
              <a:t>3/21/16</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12A0D10D-5530-4A4F-ABEB-EA5F7D312353}"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www.youtube.com/watch?feature=player_detailpage&amp;v=NNNXnXI4aV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NULL" TargetMode="External"/><Relationship Id="rId3" Type="http://schemas.openxmlformats.org/officeDocument/2006/relationships/hyperlink" Target="NU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Counter Arguments</a:t>
            </a:r>
            <a:endParaRPr lang="en-US" dirty="0"/>
          </a:p>
        </p:txBody>
      </p:sp>
      <p:sp>
        <p:nvSpPr>
          <p:cNvPr id="3" name="Subtitle 2"/>
          <p:cNvSpPr>
            <a:spLocks noGrp="1"/>
          </p:cNvSpPr>
          <p:nvPr>
            <p:ph type="subTitle" idx="1"/>
          </p:nvPr>
        </p:nvSpPr>
        <p:spPr/>
        <p:txBody>
          <a:bodyPr/>
          <a:lstStyle/>
          <a:p>
            <a:r>
              <a:rPr lang="en-US" dirty="0" smtClean="0"/>
              <a:t>A Strategy in Two Phases</a:t>
            </a:r>
            <a:endParaRPr lang="en-US" dirty="0"/>
          </a:p>
        </p:txBody>
      </p:sp>
    </p:spTree>
    <p:extLst>
      <p:ext uri="{BB962C8B-B14F-4D97-AF65-F5344CB8AC3E}">
        <p14:creationId xmlns:p14="http://schemas.microsoft.com/office/powerpoint/2010/main" val="28793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 The Turn Back</a:t>
            </a:r>
            <a:endParaRPr lang="en-US" dirty="0"/>
          </a:p>
        </p:txBody>
      </p:sp>
      <p:sp>
        <p:nvSpPr>
          <p:cNvPr id="3" name="Content Placeholder 2"/>
          <p:cNvSpPr>
            <a:spLocks noGrp="1"/>
          </p:cNvSpPr>
          <p:nvPr>
            <p:ph idx="1"/>
          </p:nvPr>
        </p:nvSpPr>
        <p:spPr/>
        <p:txBody>
          <a:bodyPr/>
          <a:lstStyle/>
          <a:p>
            <a:r>
              <a:rPr lang="en-US" sz="2400" dirty="0" smtClean="0"/>
              <a:t>Return to your own argument</a:t>
            </a:r>
          </a:p>
          <a:p>
            <a:pPr lvl="1"/>
            <a:r>
              <a:rPr lang="en-US" sz="2400" dirty="0" smtClean="0"/>
              <a:t>“But…”</a:t>
            </a:r>
          </a:p>
          <a:p>
            <a:pPr lvl="1"/>
            <a:r>
              <a:rPr lang="en-US" sz="2400" dirty="0" smtClean="0"/>
              <a:t>“Yet…”</a:t>
            </a:r>
          </a:p>
          <a:p>
            <a:pPr lvl="1"/>
            <a:r>
              <a:rPr lang="en-US" sz="2400" dirty="0" smtClean="0"/>
              <a:t>“However…”</a:t>
            </a:r>
          </a:p>
          <a:p>
            <a:pPr lvl="1"/>
            <a:r>
              <a:rPr lang="en-US" sz="2400" dirty="0" smtClean="0"/>
              <a:t>“Nevertheless…”</a:t>
            </a:r>
          </a:p>
          <a:p>
            <a:pPr lvl="1"/>
            <a:r>
              <a:rPr lang="en-US" sz="2400" dirty="0" smtClean="0"/>
              <a:t>“Still…”</a:t>
            </a:r>
          </a:p>
          <a:p>
            <a:pPr marL="0" indent="0">
              <a:buNone/>
            </a:pPr>
            <a:endParaRPr lang="en-US" dirty="0"/>
          </a:p>
        </p:txBody>
      </p:sp>
    </p:spTree>
    <p:extLst>
      <p:ext uri="{BB962C8B-B14F-4D97-AF65-F5344CB8AC3E}">
        <p14:creationId xmlns:p14="http://schemas.microsoft.com/office/powerpoint/2010/main" val="791656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I Do It?</a:t>
            </a:r>
            <a:endParaRPr lang="en-US" dirty="0"/>
          </a:p>
        </p:txBody>
      </p:sp>
      <p:sp>
        <p:nvSpPr>
          <p:cNvPr id="3" name="Content Placeholder 2"/>
          <p:cNvSpPr>
            <a:spLocks noGrp="1"/>
          </p:cNvSpPr>
          <p:nvPr>
            <p:ph idx="1"/>
          </p:nvPr>
        </p:nvSpPr>
        <p:spPr/>
        <p:txBody>
          <a:bodyPr/>
          <a:lstStyle/>
          <a:p>
            <a:r>
              <a:rPr lang="en-US" dirty="0" smtClean="0"/>
              <a:t>Show why it is not a real problem</a:t>
            </a:r>
          </a:p>
          <a:p>
            <a:pPr lvl="1"/>
            <a:r>
              <a:rPr lang="en-US" dirty="0" smtClean="0"/>
              <a:t>Within your context (true but irrelevant)</a:t>
            </a:r>
          </a:p>
          <a:p>
            <a:pPr lvl="1"/>
            <a:r>
              <a:rPr lang="en-US" dirty="0" smtClean="0"/>
              <a:t>Use logos</a:t>
            </a:r>
          </a:p>
          <a:p>
            <a:pPr lvl="1"/>
            <a:r>
              <a:rPr lang="en-US" dirty="0" smtClean="0"/>
              <a:t>Sometimes it’s effective to match the counter appeal (ethos for ethos/pathos for pathos)</a:t>
            </a:r>
          </a:p>
          <a:p>
            <a:endParaRPr lang="en-US" dirty="0" smtClean="0"/>
          </a:p>
          <a:p>
            <a:r>
              <a:rPr lang="en-US" dirty="0" smtClean="0"/>
              <a:t>Acknowledge its validity, but suggest why it’s less important than your proposal</a:t>
            </a:r>
          </a:p>
          <a:p>
            <a:pPr lvl="1"/>
            <a:r>
              <a:rPr lang="en-US" dirty="0" smtClean="0"/>
              <a:t>concede</a:t>
            </a:r>
            <a:endParaRPr lang="en-US" dirty="0"/>
          </a:p>
        </p:txBody>
      </p:sp>
    </p:spTree>
    <p:extLst>
      <p:ext uri="{BB962C8B-B14F-4D97-AF65-F5344CB8AC3E}">
        <p14:creationId xmlns:p14="http://schemas.microsoft.com/office/powerpoint/2010/main" val="1156846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Sheldon Refutes</a:t>
            </a:r>
            <a:endParaRPr lang="en-US" dirty="0"/>
          </a:p>
        </p:txBody>
      </p:sp>
      <p:sp>
        <p:nvSpPr>
          <p:cNvPr id="3" name="Content Placeholder 2"/>
          <p:cNvSpPr>
            <a:spLocks noGrp="1"/>
          </p:cNvSpPr>
          <p:nvPr>
            <p:ph idx="1"/>
          </p:nvPr>
        </p:nvSpPr>
        <p:spPr/>
        <p:txBody>
          <a:bodyPr/>
          <a:lstStyle/>
          <a:p>
            <a:r>
              <a:rPr lang="en-US" dirty="0">
                <a:hlinkClick r:id="rId3"/>
              </a:rPr>
              <a:t>https://</a:t>
            </a:r>
            <a:r>
              <a:rPr lang="en-US" dirty="0" smtClean="0">
                <a:hlinkClick r:id="rId3"/>
              </a:rPr>
              <a:t>www.youtube.com/watch?feature=player_detailpage&amp;v=NNNXnXI4aVA</a:t>
            </a:r>
            <a:endParaRPr lang="en-US" dirty="0" smtClean="0"/>
          </a:p>
          <a:p>
            <a:pPr marL="0" indent="0">
              <a:buNone/>
            </a:pPr>
            <a:endParaRPr lang="en-US" dirty="0"/>
          </a:p>
        </p:txBody>
      </p:sp>
    </p:spTree>
    <p:extLst>
      <p:ext uri="{BB962C8B-B14F-4D97-AF65-F5344CB8AC3E}">
        <p14:creationId xmlns:p14="http://schemas.microsoft.com/office/powerpoint/2010/main" val="1015657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the Right Signals</a:t>
            </a:r>
            <a:endParaRPr lang="en-US" dirty="0"/>
          </a:p>
        </p:txBody>
      </p:sp>
      <p:sp>
        <p:nvSpPr>
          <p:cNvPr id="3" name="Content Placeholder 2"/>
          <p:cNvSpPr>
            <a:spLocks noGrp="1"/>
          </p:cNvSpPr>
          <p:nvPr>
            <p:ph idx="1"/>
          </p:nvPr>
        </p:nvSpPr>
        <p:spPr/>
        <p:txBody>
          <a:bodyPr/>
          <a:lstStyle/>
          <a:p>
            <a:r>
              <a:rPr lang="en-US" dirty="0" smtClean="0"/>
              <a:t>The job of transitional language is to show the reader that the opposing view is now being answered</a:t>
            </a:r>
          </a:p>
          <a:p>
            <a:pPr lvl="1"/>
            <a:r>
              <a:rPr lang="en-US" dirty="0" smtClean="0"/>
              <a:t>“While </a:t>
            </a:r>
            <a:r>
              <a:rPr lang="en-US" dirty="0" err="1" smtClean="0"/>
              <a:t>Auerbach’s</a:t>
            </a:r>
            <a:r>
              <a:rPr lang="en-US" dirty="0" smtClean="0"/>
              <a:t> claim </a:t>
            </a:r>
            <a:r>
              <a:rPr lang="en-US" b="1" dirty="0" smtClean="0"/>
              <a:t>seems initially plausible</a:t>
            </a:r>
            <a:r>
              <a:rPr lang="en-US" dirty="0" smtClean="0"/>
              <a:t>, and is backed by the copious evidence provided by his astonishing erudition, it is </a:t>
            </a:r>
            <a:r>
              <a:rPr lang="en-US" b="1" dirty="0" smtClean="0"/>
              <a:t>marred</a:t>
            </a:r>
            <a:r>
              <a:rPr lang="en-US" dirty="0" smtClean="0"/>
              <a:t> by an </a:t>
            </a:r>
            <a:r>
              <a:rPr lang="en-US" b="1" dirty="0" smtClean="0"/>
              <a:t>inconsistency</a:t>
            </a:r>
            <a:r>
              <a:rPr lang="en-US" dirty="0" smtClean="0"/>
              <a:t> that derives from an </a:t>
            </a:r>
            <a:r>
              <a:rPr lang="en-US" b="1" dirty="0" smtClean="0"/>
              <a:t>unsupportable</a:t>
            </a:r>
            <a:r>
              <a:rPr lang="en-US" dirty="0" smtClean="0"/>
              <a:t> and ultimately </a:t>
            </a:r>
            <a:r>
              <a:rPr lang="en-US" b="1" dirty="0" smtClean="0"/>
              <a:t>incoherent</a:t>
            </a:r>
            <a:r>
              <a:rPr lang="en-US" dirty="0" smtClean="0"/>
              <a:t> definition.” </a:t>
            </a:r>
          </a:p>
          <a:p>
            <a:pPr lvl="1"/>
            <a:r>
              <a:rPr lang="en-US" dirty="0" smtClean="0"/>
              <a:t>“What this argument overlooks/fails to consider/does not take into account is…”</a:t>
            </a:r>
          </a:p>
          <a:p>
            <a:pPr lvl="1"/>
            <a:r>
              <a:rPr lang="en-US" dirty="0" smtClean="0"/>
              <a:t>“While this position is popular, it is not supported by facts/not logical/impractical…”</a:t>
            </a:r>
          </a:p>
          <a:p>
            <a:pPr lvl="1"/>
            <a:r>
              <a:rPr lang="en-US" dirty="0" smtClean="0"/>
              <a:t>“Although the core of this claim is valid, it suffers from a flaw in its reasoning/application/etc…”</a:t>
            </a:r>
            <a:endParaRPr lang="en-US" dirty="0"/>
          </a:p>
        </p:txBody>
      </p:sp>
    </p:spTree>
    <p:extLst>
      <p:ext uri="{BB962C8B-B14F-4D97-AF65-F5344CB8AC3E}">
        <p14:creationId xmlns:p14="http://schemas.microsoft.com/office/powerpoint/2010/main" val="963629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Know Potential Counters?</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179043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I Put a Counter Argument?</a:t>
            </a:r>
            <a:endParaRPr lang="en-US" dirty="0"/>
          </a:p>
        </p:txBody>
      </p:sp>
      <p:sp>
        <p:nvSpPr>
          <p:cNvPr id="3" name="Content Placeholder 2"/>
          <p:cNvSpPr>
            <a:spLocks noGrp="1"/>
          </p:cNvSpPr>
          <p:nvPr>
            <p:ph idx="1"/>
          </p:nvPr>
        </p:nvSpPr>
        <p:spPr/>
        <p:txBody>
          <a:bodyPr/>
          <a:lstStyle/>
          <a:p>
            <a:r>
              <a:rPr lang="en-US" dirty="0" smtClean="0"/>
              <a:t>Can appear anywhere in the essay, but most commonly</a:t>
            </a:r>
          </a:p>
          <a:p>
            <a:pPr lvl="1"/>
            <a:r>
              <a:rPr lang="en-US" dirty="0" smtClean="0"/>
              <a:t>As a section or paragraph just after your intro, in which you lay out the expected reaction or standard position before turning away to develop your own</a:t>
            </a:r>
          </a:p>
          <a:p>
            <a:pPr lvl="1"/>
            <a:r>
              <a:rPr lang="en-US" dirty="0" smtClean="0"/>
              <a:t>As a quick move within any body paragraph, where you imagine a counter-argument not to your main idea but to the point that the specific paragraph is arguing or is about to argue</a:t>
            </a:r>
          </a:p>
          <a:p>
            <a:pPr lvl="1"/>
            <a:r>
              <a:rPr lang="en-US" dirty="0" smtClean="0"/>
              <a:t>As a paragraph just before the conclusion of your essay, in which you imagine what someone might object in your argument</a:t>
            </a:r>
            <a:endParaRPr lang="en-US" dirty="0"/>
          </a:p>
        </p:txBody>
      </p:sp>
    </p:spTree>
    <p:extLst>
      <p:ext uri="{BB962C8B-B14F-4D97-AF65-F5344CB8AC3E}">
        <p14:creationId xmlns:p14="http://schemas.microsoft.com/office/powerpoint/2010/main" val="2228719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Dangers…</a:t>
            </a:r>
            <a:endParaRPr lang="en-US" dirty="0"/>
          </a:p>
        </p:txBody>
      </p:sp>
      <p:sp>
        <p:nvSpPr>
          <p:cNvPr id="3" name="Content Placeholder 2"/>
          <p:cNvSpPr>
            <a:spLocks noGrp="1"/>
          </p:cNvSpPr>
          <p:nvPr>
            <p:ph idx="1"/>
          </p:nvPr>
        </p:nvSpPr>
        <p:spPr/>
        <p:txBody>
          <a:bodyPr/>
          <a:lstStyle/>
          <a:p>
            <a:r>
              <a:rPr lang="en-US" dirty="0" smtClean="0"/>
              <a:t>Don’t over-do it</a:t>
            </a:r>
          </a:p>
          <a:p>
            <a:pPr lvl="1"/>
            <a:r>
              <a:rPr lang="en-US" dirty="0" smtClean="0"/>
              <a:t>Counters can sharpen and energize your essay, but too many can have the reverse effect</a:t>
            </a:r>
          </a:p>
          <a:p>
            <a:pPr lvl="1"/>
            <a:r>
              <a:rPr lang="en-US" dirty="0" smtClean="0"/>
              <a:t>Can make your main idea appear weak because there are too many objections</a:t>
            </a:r>
          </a:p>
          <a:p>
            <a:r>
              <a:rPr lang="en-US" dirty="0" smtClean="0"/>
              <a:t>You’ve convinced yourself</a:t>
            </a:r>
          </a:p>
          <a:p>
            <a:pPr lvl="1"/>
            <a:r>
              <a:rPr lang="en-US" dirty="0" smtClean="0"/>
              <a:t>If you find the counters more true than your thesis, consider making it your thesis and turning your original into the new counter</a:t>
            </a:r>
          </a:p>
          <a:p>
            <a:pPr lvl="1"/>
            <a:r>
              <a:rPr lang="en-US" dirty="0" smtClean="0"/>
              <a:t>OR: modify your thesis to allow a refined perspective</a:t>
            </a:r>
            <a:endParaRPr lang="en-US" dirty="0"/>
          </a:p>
        </p:txBody>
      </p:sp>
    </p:spTree>
    <p:extLst>
      <p:ext uri="{BB962C8B-B14F-4D97-AF65-F5344CB8AC3E}">
        <p14:creationId xmlns:p14="http://schemas.microsoft.com/office/powerpoint/2010/main" val="3363949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smtClean="0"/>
              <a:t>Counters should be expressed</a:t>
            </a:r>
          </a:p>
          <a:p>
            <a:pPr lvl="1"/>
            <a:r>
              <a:rPr lang="en-US" dirty="0" smtClean="0"/>
              <a:t>Thoroughly</a:t>
            </a:r>
          </a:p>
          <a:p>
            <a:pPr lvl="1"/>
            <a:r>
              <a:rPr lang="en-US" dirty="0" smtClean="0"/>
              <a:t>Fairly</a:t>
            </a:r>
          </a:p>
          <a:p>
            <a:pPr lvl="1"/>
            <a:r>
              <a:rPr lang="en-US" dirty="0" smtClean="0"/>
              <a:t>Objectively</a:t>
            </a:r>
          </a:p>
          <a:p>
            <a:pPr lvl="1"/>
            <a:r>
              <a:rPr lang="en-US" dirty="0" smtClean="0"/>
              <a:t>Respectfully</a:t>
            </a:r>
          </a:p>
          <a:p>
            <a:r>
              <a:rPr lang="en-US" dirty="0" smtClean="0"/>
              <a:t>Counters should NOT be expressed</a:t>
            </a:r>
          </a:p>
          <a:p>
            <a:pPr lvl="1"/>
            <a:r>
              <a:rPr lang="en-US" dirty="0" smtClean="0"/>
              <a:t>In a biased manner</a:t>
            </a:r>
          </a:p>
          <a:p>
            <a:pPr lvl="1"/>
            <a:r>
              <a:rPr lang="en-US" dirty="0" smtClean="0"/>
              <a:t>With malicious sarcasm</a:t>
            </a:r>
            <a:endParaRPr lang="en-US" dirty="0"/>
          </a:p>
        </p:txBody>
      </p:sp>
    </p:spTree>
    <p:extLst>
      <p:ext uri="{BB962C8B-B14F-4D97-AF65-F5344CB8AC3E}">
        <p14:creationId xmlns:p14="http://schemas.microsoft.com/office/powerpoint/2010/main" val="2785649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Don’t Forget Your Purpose</a:t>
            </a:r>
            <a:endParaRPr lang="en-US" dirty="0"/>
          </a:p>
        </p:txBody>
      </p:sp>
      <p:sp>
        <p:nvSpPr>
          <p:cNvPr id="3" name="Content Placeholder 2"/>
          <p:cNvSpPr>
            <a:spLocks noGrp="1"/>
          </p:cNvSpPr>
          <p:nvPr>
            <p:ph idx="1"/>
          </p:nvPr>
        </p:nvSpPr>
        <p:spPr/>
        <p:txBody>
          <a:bodyPr/>
          <a:lstStyle/>
          <a:p>
            <a:r>
              <a:rPr lang="en-US" dirty="0" smtClean="0"/>
              <a:t>Good thinking constantly questions itself (Socrates)</a:t>
            </a:r>
          </a:p>
          <a:p>
            <a:r>
              <a:rPr lang="en-US" dirty="0" smtClean="0"/>
              <a:t>An inner conversation while drafting can help you settle on a case worth making</a:t>
            </a:r>
            <a:br>
              <a:rPr lang="en-US" dirty="0" smtClean="0"/>
            </a:br>
            <a:endParaRPr lang="en-US" dirty="0" smtClean="0"/>
          </a:p>
          <a:p>
            <a:r>
              <a:rPr lang="en-US" dirty="0"/>
              <a:t>At some point in the process, you need to switch off the questioning in your head and make a case</a:t>
            </a:r>
          </a:p>
          <a:p>
            <a:pPr marL="0" indent="0">
              <a:buNone/>
            </a:pPr>
            <a:endParaRPr lang="en-US" dirty="0"/>
          </a:p>
        </p:txBody>
      </p:sp>
    </p:spTree>
    <p:extLst>
      <p:ext uri="{BB962C8B-B14F-4D97-AF65-F5344CB8AC3E}">
        <p14:creationId xmlns:p14="http://schemas.microsoft.com/office/powerpoint/2010/main" val="1963645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a:t>
            </a:r>
            <a:endParaRPr lang="en-US" dirty="0"/>
          </a:p>
        </p:txBody>
      </p:sp>
      <p:sp>
        <p:nvSpPr>
          <p:cNvPr id="3" name="Content Placeholder 2"/>
          <p:cNvSpPr>
            <a:spLocks noGrp="1"/>
          </p:cNvSpPr>
          <p:nvPr>
            <p:ph idx="1"/>
          </p:nvPr>
        </p:nvSpPr>
        <p:spPr/>
        <p:txBody>
          <a:bodyPr/>
          <a:lstStyle/>
          <a:p>
            <a:r>
              <a:rPr lang="en-US" dirty="0">
                <a:hlinkClick r:id="rId2" invalidUrl="http://www.shoreline.edu/doldham/101/html/what is a c-a.htm"/>
              </a:rPr>
              <a:t>http://</a:t>
            </a:r>
            <a:r>
              <a:rPr lang="en-US" dirty="0" smtClean="0">
                <a:hlinkClick r:id="rId3" invalidUrl="http://www.shoreline.edu/doldham/101/html/what is a c-a.htm"/>
              </a:rPr>
              <a:t>www.shoreline.edu/doldham/101/html/what%20is%20a%20c-a.htm</a:t>
            </a:r>
            <a:endParaRPr lang="en-US" dirty="0" smtClean="0"/>
          </a:p>
          <a:p>
            <a:r>
              <a:rPr lang="en-US" dirty="0" smtClean="0"/>
              <a:t>Link on Content page in Learning Suite</a:t>
            </a:r>
            <a:endParaRPr lang="en-US" dirty="0"/>
          </a:p>
        </p:txBody>
      </p:sp>
    </p:spTree>
    <p:extLst>
      <p:ext uri="{BB962C8B-B14F-4D97-AF65-F5344CB8AC3E}">
        <p14:creationId xmlns:p14="http://schemas.microsoft.com/office/powerpoint/2010/main" val="4014441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Counter Arguments?</a:t>
            </a:r>
            <a:endParaRPr lang="en-US" dirty="0"/>
          </a:p>
        </p:txBody>
      </p:sp>
      <p:sp>
        <p:nvSpPr>
          <p:cNvPr id="3" name="Content Placeholder 2"/>
          <p:cNvSpPr>
            <a:spLocks noGrp="1"/>
          </p:cNvSpPr>
          <p:nvPr>
            <p:ph idx="1"/>
          </p:nvPr>
        </p:nvSpPr>
        <p:spPr/>
        <p:txBody>
          <a:bodyPr/>
          <a:lstStyle/>
          <a:p>
            <a:r>
              <a:rPr lang="en-US" dirty="0" smtClean="0"/>
              <a:t>Test your ideas</a:t>
            </a:r>
          </a:p>
          <a:p>
            <a:r>
              <a:rPr lang="en-US" dirty="0" smtClean="0"/>
              <a:t>Anticipate doubts</a:t>
            </a:r>
          </a:p>
          <a:p>
            <a:r>
              <a:rPr lang="en-US" dirty="0" smtClean="0"/>
              <a:t>Presents you as the kind of person who weighs alternatives before arguing</a:t>
            </a:r>
          </a:p>
          <a:p>
            <a:r>
              <a:rPr lang="en-US" dirty="0" smtClean="0"/>
              <a:t>Presents you as one who considers others’ points of view instead of sweeping them under the rug</a:t>
            </a:r>
          </a:p>
          <a:p>
            <a:r>
              <a:rPr lang="en-US" dirty="0" smtClean="0"/>
              <a:t>Presents you as one who is discovering truth rather than just trying to win an argument</a:t>
            </a:r>
            <a:endParaRPr lang="en-US" dirty="0"/>
          </a:p>
        </p:txBody>
      </p:sp>
    </p:spTree>
    <p:extLst>
      <p:ext uri="{BB962C8B-B14F-4D97-AF65-F5344CB8AC3E}">
        <p14:creationId xmlns:p14="http://schemas.microsoft.com/office/powerpoint/2010/main" val="346716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deviantart.com/download/130557868/Man_Fashion_portrait_by_steelhearted.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9304"/>
          <a:stretch/>
        </p:blipFill>
        <p:spPr bwMode="auto">
          <a:xfrm>
            <a:off x="533400" y="-476003"/>
            <a:ext cx="8301251" cy="758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097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lh3.googleusercontent.com/-p2QDcJ4Ur3I/To3k0l74xWE/AAAAAAAALa0/LwkZDiq9p0U/s0-d/PortraitPhotographyFacesSouls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17" y="10147"/>
            <a:ext cx="9090589" cy="681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926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weddingsinloscabos.com/blog/images/grandma_san_juani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85750"/>
            <a:ext cx="11906250" cy="714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9921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1: The Turn Against</a:t>
            </a:r>
            <a:endParaRPr lang="en-US" dirty="0"/>
          </a:p>
        </p:txBody>
      </p:sp>
      <p:sp>
        <p:nvSpPr>
          <p:cNvPr id="3" name="Content Placeholder 2"/>
          <p:cNvSpPr>
            <a:spLocks noGrp="1"/>
          </p:cNvSpPr>
          <p:nvPr>
            <p:ph idx="1"/>
          </p:nvPr>
        </p:nvSpPr>
        <p:spPr/>
        <p:txBody>
          <a:bodyPr/>
          <a:lstStyle/>
          <a:p>
            <a:r>
              <a:rPr lang="en-US" sz="2400" dirty="0" smtClean="0"/>
              <a:t>Your reader might resist your argument by pointing out:</a:t>
            </a:r>
          </a:p>
          <a:p>
            <a:pPr lvl="1"/>
            <a:r>
              <a:rPr lang="en-US" sz="2400" dirty="0" smtClean="0"/>
              <a:t>A problem with your reasoning or a different conclusion that could be drawn from the same facts</a:t>
            </a:r>
          </a:p>
          <a:p>
            <a:pPr lvl="1"/>
            <a:r>
              <a:rPr lang="en-US" sz="2400" dirty="0" smtClean="0"/>
              <a:t>One or more disadvantages or practical drawbacks to what you propose</a:t>
            </a:r>
          </a:p>
          <a:p>
            <a:pPr lvl="1"/>
            <a:r>
              <a:rPr lang="en-US" sz="2400" dirty="0" smtClean="0"/>
              <a:t>An alternative proposal that makes more sense than yours</a:t>
            </a:r>
            <a:endParaRPr lang="en-US" sz="2400" dirty="0"/>
          </a:p>
        </p:txBody>
      </p:sp>
    </p:spTree>
    <p:extLst>
      <p:ext uri="{BB962C8B-B14F-4D97-AF65-F5344CB8AC3E}">
        <p14:creationId xmlns:p14="http://schemas.microsoft.com/office/powerpoint/2010/main" val="3010419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Introduce a Counter</a:t>
            </a:r>
            <a:endParaRPr lang="en-US" dirty="0"/>
          </a:p>
        </p:txBody>
      </p:sp>
      <p:sp>
        <p:nvSpPr>
          <p:cNvPr id="3" name="Content Placeholder 2"/>
          <p:cNvSpPr>
            <a:spLocks noGrp="1"/>
          </p:cNvSpPr>
          <p:nvPr>
            <p:ph idx="1"/>
          </p:nvPr>
        </p:nvSpPr>
        <p:spPr/>
        <p:txBody>
          <a:bodyPr/>
          <a:lstStyle/>
          <a:p>
            <a:r>
              <a:rPr lang="en-US" dirty="0" smtClean="0"/>
              <a:t>“Someone might object here that….”</a:t>
            </a:r>
          </a:p>
          <a:p>
            <a:r>
              <a:rPr lang="en-US" dirty="0" smtClean="0"/>
              <a:t>“It might seem that….”</a:t>
            </a:r>
          </a:p>
          <a:p>
            <a:r>
              <a:rPr lang="en-US" dirty="0" smtClean="0"/>
              <a:t>“It’s true that…”</a:t>
            </a:r>
          </a:p>
          <a:p>
            <a:r>
              <a:rPr lang="en-US" dirty="0" smtClean="0"/>
              <a:t>“Admittedly…”</a:t>
            </a:r>
          </a:p>
          <a:p>
            <a:r>
              <a:rPr lang="en-US" dirty="0" smtClean="0"/>
              <a:t>“Of course…”</a:t>
            </a:r>
          </a:p>
          <a:p>
            <a:r>
              <a:rPr lang="en-US" dirty="0" smtClean="0"/>
              <a:t>“But how…?”</a:t>
            </a:r>
          </a:p>
          <a:p>
            <a:r>
              <a:rPr lang="en-US" dirty="0" smtClean="0"/>
              <a:t>“But why…?”</a:t>
            </a:r>
          </a:p>
          <a:p>
            <a:r>
              <a:rPr lang="en-US" dirty="0" smtClean="0"/>
              <a:t>“But isn’t this just…?”</a:t>
            </a:r>
          </a:p>
          <a:p>
            <a:r>
              <a:rPr lang="en-US" dirty="0" smtClean="0"/>
              <a:t>“But if this is so, what about…?”</a:t>
            </a:r>
          </a:p>
        </p:txBody>
      </p:sp>
    </p:spTree>
    <p:extLst>
      <p:ext uri="{BB962C8B-B14F-4D97-AF65-F5344CB8AC3E}">
        <p14:creationId xmlns:p14="http://schemas.microsoft.com/office/powerpoint/2010/main" val="995550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What?</a:t>
            </a:r>
            <a:endParaRPr lang="en-US" dirty="0"/>
          </a:p>
        </p:txBody>
      </p:sp>
      <p:sp>
        <p:nvSpPr>
          <p:cNvPr id="3" name="Content Placeholder 2"/>
          <p:cNvSpPr>
            <a:spLocks noGrp="1"/>
          </p:cNvSpPr>
          <p:nvPr>
            <p:ph idx="1"/>
          </p:nvPr>
        </p:nvSpPr>
        <p:spPr/>
        <p:txBody>
          <a:bodyPr>
            <a:normAutofit/>
          </a:bodyPr>
          <a:lstStyle/>
          <a:p>
            <a:r>
              <a:rPr lang="en-US" sz="2400" dirty="0" smtClean="0"/>
              <a:t>State the case against yourself as briefly and clearly as you can</a:t>
            </a:r>
          </a:p>
          <a:p>
            <a:r>
              <a:rPr lang="en-US" sz="2400" dirty="0" smtClean="0"/>
              <a:t>Pointing to evidence where possible</a:t>
            </a:r>
            <a:endParaRPr lang="en-US" sz="2400" dirty="0"/>
          </a:p>
        </p:txBody>
      </p:sp>
    </p:spTree>
    <p:extLst>
      <p:ext uri="{BB962C8B-B14F-4D97-AF65-F5344CB8AC3E}">
        <p14:creationId xmlns:p14="http://schemas.microsoft.com/office/powerpoint/2010/main" val="2859934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the Right Signals</a:t>
            </a:r>
            <a:endParaRPr lang="en-US" dirty="0"/>
          </a:p>
        </p:txBody>
      </p:sp>
      <p:sp>
        <p:nvSpPr>
          <p:cNvPr id="3" name="Content Placeholder 2"/>
          <p:cNvSpPr>
            <a:spLocks noGrp="1"/>
          </p:cNvSpPr>
          <p:nvPr>
            <p:ph idx="1"/>
          </p:nvPr>
        </p:nvSpPr>
        <p:spPr/>
        <p:txBody>
          <a:bodyPr/>
          <a:lstStyle/>
          <a:p>
            <a:r>
              <a:rPr lang="en-US" dirty="0" smtClean="0"/>
              <a:t>Subtly hint that this is someone else’s view—not fact</a:t>
            </a:r>
          </a:p>
          <a:p>
            <a:pPr lvl="1"/>
            <a:r>
              <a:rPr lang="en-US" dirty="0" smtClean="0"/>
              <a:t>“</a:t>
            </a:r>
            <a:r>
              <a:rPr lang="en-US" dirty="0" err="1" smtClean="0"/>
              <a:t>Auerbach</a:t>
            </a:r>
            <a:r>
              <a:rPr lang="en-US" dirty="0" smtClean="0"/>
              <a:t> </a:t>
            </a:r>
            <a:r>
              <a:rPr lang="en-US" b="1" dirty="0" smtClean="0"/>
              <a:t>argues</a:t>
            </a:r>
            <a:r>
              <a:rPr lang="en-US" dirty="0" smtClean="0"/>
              <a:t> that the mixture of styles is an essential ingredient of all modern realism, a </a:t>
            </a:r>
            <a:r>
              <a:rPr lang="en-US" b="1" dirty="0" smtClean="0"/>
              <a:t>view</a:t>
            </a:r>
            <a:r>
              <a:rPr lang="en-US" dirty="0" smtClean="0"/>
              <a:t> that has found </a:t>
            </a:r>
            <a:r>
              <a:rPr lang="en-US" b="1" dirty="0" smtClean="0"/>
              <a:t>wide acceptance </a:t>
            </a:r>
            <a:r>
              <a:rPr lang="en-US" dirty="0" smtClean="0"/>
              <a:t>in the half-century since its publication.”</a:t>
            </a:r>
          </a:p>
          <a:p>
            <a:pPr lvl="1"/>
            <a:r>
              <a:rPr lang="en-US" dirty="0" smtClean="0"/>
              <a:t>“Many people believe/argue/feel/think/suppose…”</a:t>
            </a:r>
          </a:p>
          <a:p>
            <a:pPr lvl="1"/>
            <a:r>
              <a:rPr lang="en-US" dirty="0" smtClean="0"/>
              <a:t>“Jones takes the </a:t>
            </a:r>
            <a:r>
              <a:rPr lang="en-US" b="1" dirty="0" smtClean="0"/>
              <a:t>position</a:t>
            </a:r>
            <a:r>
              <a:rPr lang="en-US" dirty="0" smtClean="0"/>
              <a:t> that….”</a:t>
            </a:r>
            <a:endParaRPr lang="en-US" dirty="0"/>
          </a:p>
        </p:txBody>
      </p:sp>
    </p:spTree>
    <p:extLst>
      <p:ext uri="{BB962C8B-B14F-4D97-AF65-F5344CB8AC3E}">
        <p14:creationId xmlns:p14="http://schemas.microsoft.com/office/powerpoint/2010/main" val="3973725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176</TotalTime>
  <Words>1129</Words>
  <Application>Microsoft Macintosh PowerPoint</Application>
  <PresentationFormat>On-screen Show (4:3)</PresentationFormat>
  <Paragraphs>106</Paragraphs>
  <Slides>19</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Courier New</vt:lpstr>
      <vt:lpstr>Trebuchet MS</vt:lpstr>
      <vt:lpstr>Verdana</vt:lpstr>
      <vt:lpstr>Wingdings 2</vt:lpstr>
      <vt:lpstr>Autumn</vt:lpstr>
      <vt:lpstr>Counter Arguments</vt:lpstr>
      <vt:lpstr>Why Do We Need Counter Arguments?</vt:lpstr>
      <vt:lpstr>PowerPoint Presentation</vt:lpstr>
      <vt:lpstr>PowerPoint Presentation</vt:lpstr>
      <vt:lpstr>PowerPoint Presentation</vt:lpstr>
      <vt:lpstr>Phase 1: The Turn Against</vt:lpstr>
      <vt:lpstr>How To Introduce a Counter</vt:lpstr>
      <vt:lpstr>Now What?</vt:lpstr>
      <vt:lpstr>Use the Right Signals</vt:lpstr>
      <vt:lpstr>Phase 2: The Turn Back</vt:lpstr>
      <vt:lpstr>How Do I Do It?</vt:lpstr>
      <vt:lpstr>Sheldon Refutes</vt:lpstr>
      <vt:lpstr>Use the Right Signals</vt:lpstr>
      <vt:lpstr>How Do You Know Potential Counters?</vt:lpstr>
      <vt:lpstr>Where Do I Put a Counter Argument?</vt:lpstr>
      <vt:lpstr>Dangers…</vt:lpstr>
      <vt:lpstr>Remember…</vt:lpstr>
      <vt:lpstr>But Don’t Forget Your Purpose</vt:lpstr>
      <vt:lpstr>More Info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Counter Arguments</dc:title>
  <dc:creator>BYU</dc:creator>
  <cp:lastModifiedBy>Sarah Myers</cp:lastModifiedBy>
  <cp:revision>6</cp:revision>
  <dcterms:created xsi:type="dcterms:W3CDTF">2012-11-02T14:46:09Z</dcterms:created>
  <dcterms:modified xsi:type="dcterms:W3CDTF">2016-03-21T17:29:55Z</dcterms:modified>
</cp:coreProperties>
</file>