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0"/>
  </p:notesMasterIdLst>
  <p:handoutMasterIdLst>
    <p:handoutMasterId r:id="rId51"/>
  </p:handoutMasterIdLst>
  <p:sldIdLst>
    <p:sldId id="271" r:id="rId5"/>
    <p:sldId id="257" r:id="rId6"/>
    <p:sldId id="272" r:id="rId7"/>
    <p:sldId id="274" r:id="rId8"/>
    <p:sldId id="273" r:id="rId9"/>
    <p:sldId id="261" r:id="rId10"/>
    <p:sldId id="268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45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10/26/20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10/26/20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79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10/26/20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10/26/20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10/26/20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03818" y="2336700"/>
            <a:ext cx="5734050" cy="1253994"/>
          </a:xfrm>
        </p:spPr>
        <p:txBody>
          <a:bodyPr anchor="ctr">
            <a:normAutofit/>
          </a:bodyPr>
          <a:lstStyle/>
          <a:p>
            <a:r>
              <a:rPr lang="en-US" sz="3600" dirty="0"/>
              <a:t>Pre-class chat-task: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92306" y="3429000"/>
            <a:ext cx="5734050" cy="1565025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Correct the spelling &amp; punctuation errors in the following sentence: </a:t>
            </a:r>
          </a:p>
          <a:p>
            <a:endParaRPr lang="en-US" sz="2200" dirty="0"/>
          </a:p>
          <a:p>
            <a:r>
              <a:rPr lang="en-US" sz="2200" b="1" i="1" dirty="0"/>
              <a:t>Its nice to be apart of some thing that </a:t>
            </a:r>
            <a:r>
              <a:rPr lang="en-US" sz="2200" b="1" i="1" dirty="0" err="1"/>
              <a:t>contribute’s</a:t>
            </a:r>
            <a:r>
              <a:rPr lang="en-US" sz="2200" b="1" i="1" dirty="0"/>
              <a:t> to good in the world everyday.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1006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accept / Except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03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Affect / effect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43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Allusion / illusion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471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past / passed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3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Principle /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710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capitol / capital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38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Imminent / eminent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030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Elicit / illicit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65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Counsel / council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82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than / then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27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 the spelling and punctuation errors: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/>
              <a:t>ORIGINAL: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Its nice to be apart of some thing that </a:t>
            </a:r>
            <a:r>
              <a:rPr lang="en-US" sz="3600" dirty="0" err="1"/>
              <a:t>contribute’s</a:t>
            </a:r>
            <a:r>
              <a:rPr lang="en-US" sz="3600" dirty="0"/>
              <a:t> to the good in the world everyday.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who / whom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29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Who’s / whose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74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Who / which / that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5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Threw / through / thru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77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compliment / complement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9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site / cite / sight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353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Conscious / conscience /</a:t>
            </a:r>
            <a:br>
              <a:rPr lang="en-US" sz="5400" dirty="0"/>
            </a:br>
            <a:r>
              <a:rPr lang="en-US" sz="5400" dirty="0"/>
              <a:t>conscientious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81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Poured / pored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13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aloud / allowed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963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aisle / isle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0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 the spelling and punctuation errors: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/>
              <a:t>ORIGINAL: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highlight>
                  <a:srgbClr val="FFFF00"/>
                </a:highlight>
              </a:rPr>
              <a:t>Its</a:t>
            </a:r>
            <a:r>
              <a:rPr lang="en-US" sz="3600" dirty="0"/>
              <a:t> nice to be </a:t>
            </a:r>
            <a:r>
              <a:rPr lang="en-US" sz="3600" dirty="0">
                <a:highlight>
                  <a:srgbClr val="FFFF00"/>
                </a:highlight>
              </a:rPr>
              <a:t>apart</a:t>
            </a:r>
            <a:r>
              <a:rPr lang="en-US" sz="3600" dirty="0"/>
              <a:t> of </a:t>
            </a:r>
            <a:r>
              <a:rPr lang="en-US" sz="3600" dirty="0">
                <a:highlight>
                  <a:srgbClr val="FFFF00"/>
                </a:highlight>
              </a:rPr>
              <a:t>some thing</a:t>
            </a:r>
            <a:r>
              <a:rPr lang="en-US" sz="3600" dirty="0"/>
              <a:t> that </a:t>
            </a:r>
            <a:r>
              <a:rPr lang="en-US" sz="3600" dirty="0" err="1"/>
              <a:t>contribu</a:t>
            </a:r>
            <a:r>
              <a:rPr lang="en-US" sz="3600" dirty="0" err="1">
                <a:highlight>
                  <a:srgbClr val="FFFF00"/>
                </a:highlight>
              </a:rPr>
              <a:t>te’s</a:t>
            </a:r>
            <a:r>
              <a:rPr lang="en-US" sz="3600" dirty="0"/>
              <a:t> to the good in the world </a:t>
            </a:r>
            <a:r>
              <a:rPr lang="en-US" sz="3600" dirty="0">
                <a:highlight>
                  <a:srgbClr val="FFFF00"/>
                </a:highlight>
              </a:rPr>
              <a:t>everyday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08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Altar / alter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3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climatic / climactic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24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discreet/ discrete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1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Prescribe / proscribe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77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yoke / yolk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55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STOREY / STORY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748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PALATE / PALETTE / PALLET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32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IMPLY / INFER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82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HOARD / HORDE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71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GRISLY / GRIZZLY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9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 the spelling and punctuation errors: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ORIGINAL: </a:t>
            </a:r>
          </a:p>
          <a:p>
            <a:pPr marL="0" indent="0">
              <a:buNone/>
            </a:pPr>
            <a:r>
              <a:rPr lang="en-US" sz="3600" dirty="0">
                <a:highlight>
                  <a:srgbClr val="FFFF00"/>
                </a:highlight>
              </a:rPr>
              <a:t>Its</a:t>
            </a:r>
            <a:r>
              <a:rPr lang="en-US" sz="3600" dirty="0"/>
              <a:t> nice to be </a:t>
            </a:r>
            <a:r>
              <a:rPr lang="en-US" sz="3600" dirty="0">
                <a:highlight>
                  <a:srgbClr val="FFFF00"/>
                </a:highlight>
              </a:rPr>
              <a:t>apart</a:t>
            </a:r>
            <a:r>
              <a:rPr lang="en-US" sz="3600" dirty="0"/>
              <a:t> of </a:t>
            </a:r>
            <a:r>
              <a:rPr lang="en-US" sz="3600" dirty="0">
                <a:highlight>
                  <a:srgbClr val="FFFF00"/>
                </a:highlight>
              </a:rPr>
              <a:t>some thing</a:t>
            </a:r>
            <a:r>
              <a:rPr lang="en-US" sz="3600" dirty="0"/>
              <a:t> that </a:t>
            </a:r>
            <a:r>
              <a:rPr lang="en-US" sz="3600" dirty="0" err="1"/>
              <a:t>contribu</a:t>
            </a:r>
            <a:r>
              <a:rPr lang="en-US" sz="3600" dirty="0" err="1">
                <a:highlight>
                  <a:srgbClr val="FFFF00"/>
                </a:highlight>
              </a:rPr>
              <a:t>te’s</a:t>
            </a:r>
            <a:r>
              <a:rPr lang="en-US" sz="3600" dirty="0"/>
              <a:t> to the good in the world </a:t>
            </a:r>
            <a:r>
              <a:rPr lang="en-US" sz="3600" dirty="0">
                <a:highlight>
                  <a:srgbClr val="FFFF00"/>
                </a:highlight>
              </a:rPr>
              <a:t>everyday.</a:t>
            </a:r>
          </a:p>
          <a:p>
            <a:pPr marL="0" indent="0">
              <a:buNone/>
            </a:pPr>
            <a:br>
              <a:rPr lang="en-US" sz="3600" dirty="0">
                <a:highlight>
                  <a:srgbClr val="FFFF00"/>
                </a:highlight>
              </a:rPr>
            </a:br>
            <a:r>
              <a:rPr lang="en-US" sz="3600" dirty="0"/>
              <a:t>CORRECT: </a:t>
            </a:r>
          </a:p>
          <a:p>
            <a:pPr marL="0" indent="0">
              <a:buNone/>
            </a:pPr>
            <a:r>
              <a:rPr lang="en-US" sz="3600" dirty="0"/>
              <a:t>It’s nice to be a part of something that contributes to the good in the world every day. </a:t>
            </a:r>
          </a:p>
        </p:txBody>
      </p:sp>
    </p:spTree>
    <p:extLst>
      <p:ext uri="{BB962C8B-B14F-4D97-AF65-F5344CB8AC3E}">
        <p14:creationId xmlns:p14="http://schemas.microsoft.com/office/powerpoint/2010/main" val="1497230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FORBEAR / FOREBEAR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34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EXERCISE / EXORCISE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699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FLAUNT / FLOUT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4800" dirty="0"/>
              <a:t>MISINFORMED / DISINFORMED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90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DEFUSE / DIFFUSE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943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292094"/>
            <a:ext cx="10210799" cy="2219691"/>
          </a:xfrm>
        </p:spPr>
        <p:txBody>
          <a:bodyPr>
            <a:normAutofit/>
          </a:bodyPr>
          <a:lstStyle/>
          <a:p>
            <a:r>
              <a:rPr lang="en-US" sz="5400" dirty="0"/>
              <a:t>DESERT / DESSERT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321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 the spelling and punctuation errors: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/>
              <a:t>ORIGINAL: </a:t>
            </a:r>
          </a:p>
          <a:p>
            <a:pPr marL="0" indent="0">
              <a:buNone/>
            </a:pPr>
            <a:r>
              <a:rPr lang="en-US" sz="3200" dirty="0">
                <a:highlight>
                  <a:srgbClr val="FFFF00"/>
                </a:highlight>
              </a:rPr>
              <a:t>Its</a:t>
            </a:r>
            <a:r>
              <a:rPr lang="en-US" sz="3200" dirty="0"/>
              <a:t> nice to be </a:t>
            </a:r>
            <a:r>
              <a:rPr lang="en-US" sz="3200" dirty="0">
                <a:highlight>
                  <a:srgbClr val="FFFF00"/>
                </a:highlight>
              </a:rPr>
              <a:t>apart</a:t>
            </a:r>
            <a:r>
              <a:rPr lang="en-US" sz="3200" dirty="0"/>
              <a:t> of </a:t>
            </a:r>
            <a:r>
              <a:rPr lang="en-US" sz="3200" dirty="0">
                <a:highlight>
                  <a:srgbClr val="FFFF00"/>
                </a:highlight>
              </a:rPr>
              <a:t>some  thing</a:t>
            </a:r>
            <a:r>
              <a:rPr lang="en-US" sz="3200" dirty="0"/>
              <a:t> that </a:t>
            </a:r>
            <a:r>
              <a:rPr lang="en-US" sz="3200" dirty="0" err="1"/>
              <a:t>contribu</a:t>
            </a:r>
            <a:r>
              <a:rPr lang="en-US" sz="3200" dirty="0" err="1">
                <a:highlight>
                  <a:srgbClr val="FFFF00"/>
                </a:highlight>
              </a:rPr>
              <a:t>te’s</a:t>
            </a:r>
            <a:r>
              <a:rPr lang="en-US" sz="3200" dirty="0"/>
              <a:t> to the good in the world </a:t>
            </a:r>
            <a:r>
              <a:rPr lang="en-US" sz="3200" dirty="0">
                <a:highlight>
                  <a:srgbClr val="FFFF00"/>
                </a:highlight>
              </a:rPr>
              <a:t>everyday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600" dirty="0"/>
              <a:t>CORRECT VERSION:</a:t>
            </a:r>
          </a:p>
          <a:p>
            <a:pPr marL="0" indent="0">
              <a:buNone/>
            </a:pPr>
            <a:r>
              <a:rPr lang="en-US" sz="3600" dirty="0"/>
              <a:t>It’s [</a:t>
            </a:r>
            <a:r>
              <a:rPr lang="en-US" sz="3600" i="1" dirty="0"/>
              <a:t>it is</a:t>
            </a:r>
            <a:r>
              <a:rPr lang="en-US" sz="3600" dirty="0"/>
              <a:t>] nice to be a </a:t>
            </a:r>
            <a:r>
              <a:rPr lang="en-US" sz="3600" b="1" dirty="0"/>
              <a:t>part</a:t>
            </a:r>
            <a:r>
              <a:rPr lang="en-US" sz="3600" dirty="0"/>
              <a:t> </a:t>
            </a:r>
            <a:r>
              <a:rPr lang="en-US" sz="2800" i="1" dirty="0"/>
              <a:t>[“part” is a noun; “apart” is an adj./adverb</a:t>
            </a:r>
            <a:r>
              <a:rPr lang="en-US" sz="3600" dirty="0"/>
              <a:t>] of </a:t>
            </a:r>
            <a:r>
              <a:rPr lang="en-US" sz="3600" b="1" dirty="0"/>
              <a:t>something</a:t>
            </a:r>
            <a:r>
              <a:rPr lang="en-US" sz="3600" dirty="0"/>
              <a:t> </a:t>
            </a:r>
            <a:r>
              <a:rPr lang="en-US" sz="2800" i="1" dirty="0"/>
              <a:t>[”something” is definite] </a:t>
            </a:r>
            <a:r>
              <a:rPr lang="en-US" sz="3600" dirty="0"/>
              <a:t>that contributes to the good in the world every day </a:t>
            </a:r>
            <a:r>
              <a:rPr lang="en-US" sz="3000" i="1" dirty="0"/>
              <a:t>[“everyday” is an adjective meaning ordinary, typical].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78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336252" cy="1684150"/>
          </a:xfrm>
        </p:spPr>
        <p:txBody>
          <a:bodyPr/>
          <a:lstStyle/>
          <a:p>
            <a:r>
              <a:rPr lang="en-US" dirty="0"/>
              <a:t>Chat  race: BE THE FIRST TO REPLY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DEFINITELY / DEFIANTLY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CONTRACT / CONTACT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16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ETYMOLOGY / ENTYMOLOGY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61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Literature 16x9</Template>
  <TotalTime>23091</TotalTime>
  <Words>387</Words>
  <Application>Microsoft Macintosh PowerPoint</Application>
  <PresentationFormat>Widescreen</PresentationFormat>
  <Paragraphs>69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Euphemia</vt:lpstr>
      <vt:lpstr>Plantagenet Cherokee</vt:lpstr>
      <vt:lpstr>Wingdings</vt:lpstr>
      <vt:lpstr>Academic Literature 16x9</vt:lpstr>
      <vt:lpstr>Pre-class chat-task:</vt:lpstr>
      <vt:lpstr>Correct the spelling and punctuation errors: </vt:lpstr>
      <vt:lpstr>Correct the spelling and punctuation errors: </vt:lpstr>
      <vt:lpstr>Correct the spelling and punctuation errors: </vt:lpstr>
      <vt:lpstr>Correct the spelling and punctuation errors: </vt:lpstr>
      <vt:lpstr>Chat  race: BE THE FIRST TO REPLY</vt:lpstr>
      <vt:lpstr>DEFINITELY / DEFIANTLY </vt:lpstr>
      <vt:lpstr>CONTRACT / CONTACT</vt:lpstr>
      <vt:lpstr>ETYMOLOGY / ENTYMOLOGY </vt:lpstr>
      <vt:lpstr>accept / Except </vt:lpstr>
      <vt:lpstr>Affect / effect </vt:lpstr>
      <vt:lpstr>Allusion / illusion </vt:lpstr>
      <vt:lpstr>past / passed </vt:lpstr>
      <vt:lpstr>Principle / principal</vt:lpstr>
      <vt:lpstr>capitol / capital </vt:lpstr>
      <vt:lpstr>Imminent / eminent</vt:lpstr>
      <vt:lpstr>Elicit / illicit</vt:lpstr>
      <vt:lpstr>Counsel / council</vt:lpstr>
      <vt:lpstr>than / then </vt:lpstr>
      <vt:lpstr>who / whom</vt:lpstr>
      <vt:lpstr>Who’s / whose</vt:lpstr>
      <vt:lpstr>Who / which / that</vt:lpstr>
      <vt:lpstr>Threw / through / thru</vt:lpstr>
      <vt:lpstr>compliment / complement</vt:lpstr>
      <vt:lpstr>site / cite / sight </vt:lpstr>
      <vt:lpstr>Conscious / conscience / conscientious</vt:lpstr>
      <vt:lpstr>Poured / pored </vt:lpstr>
      <vt:lpstr>aloud / allowed</vt:lpstr>
      <vt:lpstr>aisle / isle </vt:lpstr>
      <vt:lpstr>Altar / alter </vt:lpstr>
      <vt:lpstr>climatic / climactic </vt:lpstr>
      <vt:lpstr>discreet/ discrete </vt:lpstr>
      <vt:lpstr>Prescribe / proscribe </vt:lpstr>
      <vt:lpstr>yoke / yolk </vt:lpstr>
      <vt:lpstr>STOREY / STORY </vt:lpstr>
      <vt:lpstr>PALATE / PALETTE / PALLET </vt:lpstr>
      <vt:lpstr>IMPLY / INFER</vt:lpstr>
      <vt:lpstr>HOARD / HORDE</vt:lpstr>
      <vt:lpstr>GRISLY / GRIZZLY</vt:lpstr>
      <vt:lpstr>FORBEAR / FOREBEAR</vt:lpstr>
      <vt:lpstr>EXERCISE / EXORCISE</vt:lpstr>
      <vt:lpstr>FLAUNT / FLOUT</vt:lpstr>
      <vt:lpstr>MISINFORMED / DISINFORMED </vt:lpstr>
      <vt:lpstr>DEFUSE / DIFFUSE</vt:lpstr>
      <vt:lpstr>DESERT / DESSERT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Pre-class task:</dc:title>
  <dc:creator>Mel Henderson</dc:creator>
  <cp:lastModifiedBy>Mel Henderson</cp:lastModifiedBy>
  <cp:revision>11</cp:revision>
  <dcterms:created xsi:type="dcterms:W3CDTF">2020-10-12T15:19:09Z</dcterms:created>
  <dcterms:modified xsi:type="dcterms:W3CDTF">2020-10-28T22:45:00Z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